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8" r:id="rId10"/>
    <p:sldId id="269" r:id="rId11"/>
    <p:sldId id="270" r:id="rId12"/>
    <p:sldId id="271" r:id="rId13"/>
    <p:sldId id="272" r:id="rId14"/>
    <p:sldId id="265" r:id="rId15"/>
    <p:sldId id="285" r:id="rId16"/>
    <p:sldId id="266" r:id="rId17"/>
    <p:sldId id="275" r:id="rId18"/>
    <p:sldId id="274" r:id="rId19"/>
    <p:sldId id="276" r:id="rId20"/>
    <p:sldId id="277" r:id="rId21"/>
    <p:sldId id="278" r:id="rId22"/>
    <p:sldId id="279" r:id="rId23"/>
    <p:sldId id="280" r:id="rId24"/>
    <p:sldId id="281" r:id="rId25"/>
    <p:sldId id="341" r:id="rId26"/>
    <p:sldId id="273" r:id="rId27"/>
    <p:sldId id="282" r:id="rId28"/>
    <p:sldId id="283" r:id="rId29"/>
    <p:sldId id="284" r:id="rId30"/>
    <p:sldId id="296" r:id="rId31"/>
    <p:sldId id="1590" r:id="rId32"/>
    <p:sldId id="342" r:id="rId33"/>
    <p:sldId id="343" r:id="rId34"/>
    <p:sldId id="1589" r:id="rId3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C0E9"/>
    <a:srgbClr val="EAE7F6"/>
    <a:srgbClr val="FF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341"/>
    <p:restoredTop sz="94671"/>
  </p:normalViewPr>
  <p:slideViewPr>
    <p:cSldViewPr snapToGrid="0" snapToObjects="1">
      <p:cViewPr>
        <p:scale>
          <a:sx n="87" d="100"/>
          <a:sy n="87" d="100"/>
        </p:scale>
        <p:origin x="-1208" y="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1FFB0-A6E3-6A4D-9219-25980D4B02B2}" type="datetimeFigureOut">
              <a:rPr lang="en-US" smtClean="0"/>
              <a:t>18.10.18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F496B9-5CB4-3A4E-9E08-189CD168ACF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7197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F496B9-5CB4-3A4E-9E08-189CD168ACF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29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Online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contrast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RMS </a:t>
            </a:r>
            <a:r>
              <a:rPr lang="de-DE" baseline="0" dirty="0" err="1" smtClean="0"/>
              <a:t>which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offline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F496B9-5CB4-3A4E-9E08-189CD168ACF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855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1243A14-40E8-4078-B7B6-865652D573A3}" type="slidenum">
              <a:rPr lang="en-US"/>
              <a:pPr/>
              <a:t>32</a:t>
            </a:fld>
            <a:endParaRPr lang="en-US"/>
          </a:p>
        </p:txBody>
      </p:sp>
      <p:sp>
        <p:nvSpPr>
          <p:cNvPr id="135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5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8798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FE44C8-1D8B-4495-8EB7-963F634AD793}" type="slidenum">
              <a:rPr lang="en-US"/>
              <a:pPr/>
              <a:t>33</a:t>
            </a:fld>
            <a:endParaRPr lang="en-US"/>
          </a:p>
        </p:txBody>
      </p:sp>
      <p:sp>
        <p:nvSpPr>
          <p:cNvPr id="150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591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D4632D2B-F4C2-6945-94AF-35F8C81EDC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47973CE2-E48A-424A-B22B-C46BE3B49B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2E3FDBF7-28FA-0444-8D8E-7C68844BB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5D0D0-F935-0A4D-BF48-ECCFE5C81774}" type="datetimeFigureOut">
              <a:rPr lang="en-US" smtClean="0"/>
              <a:t>18.10.18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C7482A54-0A9D-544A-8275-B2EEE408C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46BB33A3-4970-FE40-991C-D304A8F8C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C719B-047B-CA42-8200-56B656F6749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948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4B9C2000-3BBE-B94D-8693-EB466BC8D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xmlns="" id="{8CF325BB-F4F2-B341-A1D5-8FC9E7A4F3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1DC1006B-2246-804A-B313-E1E4AD7FE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5D0D0-F935-0A4D-BF48-ECCFE5C81774}" type="datetimeFigureOut">
              <a:rPr lang="en-US" smtClean="0"/>
              <a:t>18.10.18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5322055D-F807-2A4F-884C-4C2ED049D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6C69BA5E-2F66-B145-AD02-E5698D0FE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C719B-047B-CA42-8200-56B656F6749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847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xmlns="" id="{8B1E437C-53D7-104E-B323-55DE5ECCBF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xmlns="" id="{5CC6C824-EBB9-DB4B-8029-8C1EB25B6D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D6C3B041-DE46-F545-BF23-1400A3463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5D0D0-F935-0A4D-BF48-ECCFE5C81774}" type="datetimeFigureOut">
              <a:rPr lang="en-US" smtClean="0"/>
              <a:t>18.10.18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E118AA32-5514-0B4C-B6F8-416B5620D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33387A5E-2F04-9F42-878A-721184E00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C719B-047B-CA42-8200-56B656F6749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59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56073208-0516-F94F-A94E-A67868046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9EC47A8-4F12-5740-B54D-EB462B928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B8481E78-B291-A946-90F6-2F967657B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5D0D0-F935-0A4D-BF48-ECCFE5C81774}" type="datetimeFigureOut">
              <a:rPr lang="en-US" smtClean="0"/>
              <a:t>18.10.18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7F9E5E6A-F16C-2C4C-A068-0049A31FC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C3B878BC-47B3-514E-801A-6BA6BA869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C719B-047B-CA42-8200-56B656F6749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734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AD2C535-DE65-6D4F-89C1-8286009A3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590FEC46-F22A-2147-992E-AD13E8652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F1E2E3AC-BB21-C047-9DD1-E6D14DD88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5D0D0-F935-0A4D-BF48-ECCFE5C81774}" type="datetimeFigureOut">
              <a:rPr lang="en-US" smtClean="0"/>
              <a:t>18.10.18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DCD2A1F7-20AD-F24E-B7B0-467B3D209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4BC58437-7A34-F34E-A070-7736BAEE2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C719B-047B-CA42-8200-56B656F6749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112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49E1FBBD-BEAD-2C47-ADD9-6901B58A8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52DA5BA-25C7-5349-938A-986F0D6BBE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xmlns="" id="{0094712E-BDF5-6D43-AA56-F52ECEE69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588E2584-606D-7D49-9953-6E445A452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5D0D0-F935-0A4D-BF48-ECCFE5C81774}" type="datetimeFigureOut">
              <a:rPr lang="en-US" smtClean="0"/>
              <a:t>18.10.18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A88A8487-3B16-CF44-BCD2-7A262FB7C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0152DFEF-6918-BC4C-9445-2E058B7D0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C719B-047B-CA42-8200-56B656F6749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93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B0DAEF01-AEA7-C042-A245-318BF207B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C62E62CC-82EC-A842-BE48-268D6EE7B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xmlns="" id="{D27E7222-0BE6-2845-BDD9-B205A0F35D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xmlns="" id="{4A61ECF0-E069-4C4E-BEED-45180CCDFF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xmlns="" id="{D0B98970-B41B-DA4C-9CAF-748267D57C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xmlns="" id="{5C84BD23-5513-7A48-8A46-729497139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5D0D0-F935-0A4D-BF48-ECCFE5C81774}" type="datetimeFigureOut">
              <a:rPr lang="en-US" smtClean="0"/>
              <a:t>18.10.18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xmlns="" id="{3B977FAD-C558-9F4C-97B1-DF598608E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xmlns="" id="{DEAF4120-586F-594E-8B07-D6C8CE8B9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C719B-047B-CA42-8200-56B656F6749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802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752F148-C9A4-8F44-A54E-D0B058938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5480FD87-BB50-B248-A0F7-984C61A26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5D0D0-F935-0A4D-BF48-ECCFE5C81774}" type="datetimeFigureOut">
              <a:rPr lang="en-US" smtClean="0"/>
              <a:t>18.10.18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A75ABB8E-01EE-D64F-AC3F-E4C46FF17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0B1E9FD8-8A04-864F-8929-DC879ECAA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C719B-047B-CA42-8200-56B656F6749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986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xmlns="" id="{89EA897B-F77D-4947-B9DC-C03DF8960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5D0D0-F935-0A4D-BF48-ECCFE5C81774}" type="datetimeFigureOut">
              <a:rPr lang="en-US" smtClean="0"/>
              <a:t>18.10.18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xmlns="" id="{E4B3855E-CFAE-ED4B-A016-C4502A542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93C7C858-1F65-BD46-A7FB-FDF05D533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C719B-047B-CA42-8200-56B656F6749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66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7E049A07-88DC-1B41-AD96-FEA5F429D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0BAAF9DA-61EF-C146-B4E3-A510604FE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57E3B346-DFAA-494E-90B5-4911B0B8F7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97F22CE1-6D07-5C45-93F0-4E0A40E7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5D0D0-F935-0A4D-BF48-ECCFE5C81774}" type="datetimeFigureOut">
              <a:rPr lang="en-US" smtClean="0"/>
              <a:t>18.10.18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9727FA12-EB00-5D40-813A-86E5CFC65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D5179475-AE6A-8C48-A833-548A1BA30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C719B-047B-CA42-8200-56B656F6749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67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5A84AED0-CC41-6C4D-9FFA-99FAD8313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xmlns="" id="{A06325F8-771C-3942-B5D3-AB5CEAB2B6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12CD05F4-2C75-D444-89AC-25DABCFEA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87A3BCEB-C428-084C-9F36-25D281D94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5D0D0-F935-0A4D-BF48-ECCFE5C81774}" type="datetimeFigureOut">
              <a:rPr lang="en-US" smtClean="0"/>
              <a:t>18.10.18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F6622106-03EB-AE4E-92FB-EA64F9DFC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24358A0D-5B3F-4E4A-A983-2C10AE363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C719B-047B-CA42-8200-56B656F6749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874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xmlns="" id="{3B7EB01D-932A-964D-83DF-FF75439D7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04D6D404-F29E-FF42-8D52-8A945137AB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0E0BD9AB-0690-E043-BD2B-BFC8E67103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C5D0D0-F935-0A4D-BF48-ECCFE5C81774}" type="datetimeFigureOut">
              <a:rPr lang="en-US" smtClean="0"/>
              <a:t>18.10.18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31D7FD8C-92D4-464C-AA19-A6DF81144E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B8D73595-819F-A84C-8419-0A6F86B17D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C719B-047B-CA42-8200-56B656F6749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041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hyperlink" Target="https://hanslodge.com/clipart/8Txr4xdoc.htm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82155B84-5E3B-9746-8D6D-1713C7000C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Computer Systems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4B6F6FB2-651C-8042-877E-09B757E928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Exercise Session 4</a:t>
            </a:r>
          </a:p>
        </p:txBody>
      </p:sp>
    </p:spTree>
    <p:extLst>
      <p:ext uri="{BB962C8B-B14F-4D97-AF65-F5344CB8AC3E}">
        <p14:creationId xmlns:p14="http://schemas.microsoft.com/office/powerpoint/2010/main" val="34318659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3701BF9-98C6-E54E-833B-259F57276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Last exercise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xmlns="" id="{9F5E7201-42B7-A04B-A7C6-A4251364FA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6985000" cy="16002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xmlns="" id="{3AB1004F-9AB6-A948-95E6-8A7BE145A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101731"/>
            <a:ext cx="6438900" cy="2413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xmlns="" id="{40B1E137-5C05-6F44-822C-A8E7431D9BA2}"/>
              </a:ext>
            </a:extLst>
          </p:cNvPr>
          <p:cNvSpPr/>
          <p:nvPr/>
        </p:nvSpPr>
        <p:spPr>
          <a:xfrm>
            <a:off x="7832417" y="4148919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B16780B6-9ACB-9640-A4E2-B8D5E4595101}"/>
              </a:ext>
            </a:extLst>
          </p:cNvPr>
          <p:cNvSpPr/>
          <p:nvPr/>
        </p:nvSpPr>
        <p:spPr>
          <a:xfrm>
            <a:off x="7823200" y="3272221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8CD34993-5008-1743-A257-6AA924BEEDFB}"/>
              </a:ext>
            </a:extLst>
          </p:cNvPr>
          <p:cNvSpPr/>
          <p:nvPr/>
        </p:nvSpPr>
        <p:spPr>
          <a:xfrm>
            <a:off x="8231854" y="2815053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xmlns="" id="{440B6B50-78BC-D047-8697-FC0654043800}"/>
              </a:ext>
            </a:extLst>
          </p:cNvPr>
          <p:cNvSpPr/>
          <p:nvPr/>
        </p:nvSpPr>
        <p:spPr>
          <a:xfrm>
            <a:off x="8620519" y="2802672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17079572-8CF7-7F49-9763-B41D56FE87F8}"/>
              </a:ext>
            </a:extLst>
          </p:cNvPr>
          <p:cNvSpPr/>
          <p:nvPr/>
        </p:nvSpPr>
        <p:spPr>
          <a:xfrm>
            <a:off x="7823200" y="2440211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BB401BC0-9A09-0D41-8BEC-FADAEE3FE91F}"/>
              </a:ext>
            </a:extLst>
          </p:cNvPr>
          <p:cNvSpPr/>
          <p:nvPr/>
        </p:nvSpPr>
        <p:spPr>
          <a:xfrm>
            <a:off x="7823200" y="2803954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CEBF159E-0483-7841-ACF3-5D7AF5147E4A}"/>
              </a:ext>
            </a:extLst>
          </p:cNvPr>
          <p:cNvSpPr/>
          <p:nvPr/>
        </p:nvSpPr>
        <p:spPr>
          <a:xfrm>
            <a:off x="8617163" y="3679372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FDB69090-BF2F-2D49-BE5E-0B4E1E8BB0EA}"/>
              </a:ext>
            </a:extLst>
          </p:cNvPr>
          <p:cNvSpPr/>
          <p:nvPr/>
        </p:nvSpPr>
        <p:spPr>
          <a:xfrm>
            <a:off x="8231854" y="3272220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C3C8D781-1151-8543-889B-625C7BA3954C}"/>
              </a:ext>
            </a:extLst>
          </p:cNvPr>
          <p:cNvSpPr/>
          <p:nvPr/>
        </p:nvSpPr>
        <p:spPr>
          <a:xfrm>
            <a:off x="7832417" y="3668274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xmlns="" id="{07359E61-C5BC-C242-BE41-CB5B16DCDB78}"/>
              </a:ext>
            </a:extLst>
          </p:cNvPr>
          <p:cNvSpPr/>
          <p:nvPr/>
        </p:nvSpPr>
        <p:spPr>
          <a:xfrm>
            <a:off x="8273839" y="3690818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E4C4FC09-985B-D443-9A21-E0F825BEDB58}"/>
              </a:ext>
            </a:extLst>
          </p:cNvPr>
          <p:cNvSpPr/>
          <p:nvPr/>
        </p:nvSpPr>
        <p:spPr>
          <a:xfrm>
            <a:off x="8236163" y="4164488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06681F40-43A5-BB40-B791-5DC9EC76CCE9}"/>
              </a:ext>
            </a:extLst>
          </p:cNvPr>
          <p:cNvSpPr/>
          <p:nvPr/>
        </p:nvSpPr>
        <p:spPr>
          <a:xfrm>
            <a:off x="8617163" y="3272219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37AAB603-FAC3-CA48-9FBD-45D629B6639B}"/>
              </a:ext>
            </a:extLst>
          </p:cNvPr>
          <p:cNvSpPr/>
          <p:nvPr/>
        </p:nvSpPr>
        <p:spPr>
          <a:xfrm>
            <a:off x="8639909" y="4148919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C33B2A1C-2148-034B-90BC-D728299550DB}"/>
              </a:ext>
            </a:extLst>
          </p:cNvPr>
          <p:cNvSpPr/>
          <p:nvPr/>
        </p:nvSpPr>
        <p:spPr>
          <a:xfrm>
            <a:off x="9867051" y="2802671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EE91588B-2D04-9441-A870-006E236F6580}"/>
              </a:ext>
            </a:extLst>
          </p:cNvPr>
          <p:cNvSpPr/>
          <p:nvPr/>
        </p:nvSpPr>
        <p:spPr>
          <a:xfrm>
            <a:off x="9058585" y="3679373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xmlns="" id="{34DE11B8-8908-DD43-B4B1-06A799F3AE27}"/>
              </a:ext>
            </a:extLst>
          </p:cNvPr>
          <p:cNvSpPr/>
          <p:nvPr/>
        </p:nvSpPr>
        <p:spPr>
          <a:xfrm>
            <a:off x="9058585" y="3270658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C4ECB8CF-0E27-6040-B71F-C280F5B0DB24}"/>
              </a:ext>
            </a:extLst>
          </p:cNvPr>
          <p:cNvSpPr/>
          <p:nvPr/>
        </p:nvSpPr>
        <p:spPr>
          <a:xfrm>
            <a:off x="9044357" y="2814522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9667A14B-0DEF-D946-9D26-AF6E00615D75}"/>
              </a:ext>
            </a:extLst>
          </p:cNvPr>
          <p:cNvSpPr/>
          <p:nvPr/>
        </p:nvSpPr>
        <p:spPr>
          <a:xfrm>
            <a:off x="9477131" y="3690818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xmlns="" id="{7915841C-F1CE-C14E-A379-F60378043715}"/>
              </a:ext>
            </a:extLst>
          </p:cNvPr>
          <p:cNvSpPr/>
          <p:nvPr/>
        </p:nvSpPr>
        <p:spPr>
          <a:xfrm>
            <a:off x="9443213" y="2802671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xmlns="" id="{D3B00DE3-E18D-3646-8A9B-7F23AC6976F4}"/>
              </a:ext>
            </a:extLst>
          </p:cNvPr>
          <p:cNvSpPr/>
          <p:nvPr/>
        </p:nvSpPr>
        <p:spPr>
          <a:xfrm>
            <a:off x="8620519" y="2354320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xmlns="" id="{840FE8AF-B999-1542-9192-A95D149E533D}"/>
              </a:ext>
            </a:extLst>
          </p:cNvPr>
          <p:cNvCxnSpPr>
            <a:cxnSpLocks/>
          </p:cNvCxnSpPr>
          <p:nvPr/>
        </p:nvCxnSpPr>
        <p:spPr>
          <a:xfrm flipV="1">
            <a:off x="7946797" y="3003592"/>
            <a:ext cx="0" cy="26706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xmlns="" id="{0B9A8357-64B7-A046-BF0A-6B66C7A5E8FF}"/>
              </a:ext>
            </a:extLst>
          </p:cNvPr>
          <p:cNvCxnSpPr>
            <a:cxnSpLocks/>
            <a:endCxn id="16" idx="3"/>
          </p:cNvCxnSpPr>
          <p:nvPr/>
        </p:nvCxnSpPr>
        <p:spPr>
          <a:xfrm flipV="1">
            <a:off x="8044194" y="3873119"/>
            <a:ext cx="262264" cy="32813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xmlns="" id="{38E1AFDE-1228-AF4F-8976-271A9F8E8837}"/>
              </a:ext>
            </a:extLst>
          </p:cNvPr>
          <p:cNvCxnSpPr>
            <a:cxnSpLocks/>
            <a:endCxn id="14" idx="3"/>
          </p:cNvCxnSpPr>
          <p:nvPr/>
        </p:nvCxnSpPr>
        <p:spPr>
          <a:xfrm flipV="1">
            <a:off x="8044194" y="3454521"/>
            <a:ext cx="220279" cy="29167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xmlns="" id="{9DBC5640-47B3-2144-A098-EDFD3861EE4B}"/>
              </a:ext>
            </a:extLst>
          </p:cNvPr>
          <p:cNvCxnSpPr>
            <a:cxnSpLocks/>
            <a:endCxn id="19" idx="2"/>
          </p:cNvCxnSpPr>
          <p:nvPr/>
        </p:nvCxnSpPr>
        <p:spPr>
          <a:xfrm flipV="1">
            <a:off x="8445681" y="4255709"/>
            <a:ext cx="194228" cy="489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0211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3701BF9-98C6-E54E-833B-259F57276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Last exercise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xmlns="" id="{9F5E7201-42B7-A04B-A7C6-A4251364FA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6985000" cy="16002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xmlns="" id="{3AB1004F-9AB6-A948-95E6-8A7BE145A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101731"/>
            <a:ext cx="6438900" cy="2413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xmlns="" id="{40B1E137-5C05-6F44-822C-A8E7431D9BA2}"/>
              </a:ext>
            </a:extLst>
          </p:cNvPr>
          <p:cNvSpPr/>
          <p:nvPr/>
        </p:nvSpPr>
        <p:spPr>
          <a:xfrm>
            <a:off x="7832417" y="4148919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B16780B6-9ACB-9640-A4E2-B8D5E4595101}"/>
              </a:ext>
            </a:extLst>
          </p:cNvPr>
          <p:cNvSpPr/>
          <p:nvPr/>
        </p:nvSpPr>
        <p:spPr>
          <a:xfrm>
            <a:off x="7823200" y="3272221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8CD34993-5008-1743-A257-6AA924BEEDFB}"/>
              </a:ext>
            </a:extLst>
          </p:cNvPr>
          <p:cNvSpPr/>
          <p:nvPr/>
        </p:nvSpPr>
        <p:spPr>
          <a:xfrm>
            <a:off x="8231854" y="2815053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xmlns="" id="{440B6B50-78BC-D047-8697-FC0654043800}"/>
              </a:ext>
            </a:extLst>
          </p:cNvPr>
          <p:cNvSpPr/>
          <p:nvPr/>
        </p:nvSpPr>
        <p:spPr>
          <a:xfrm>
            <a:off x="8620519" y="2802672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17079572-8CF7-7F49-9763-B41D56FE87F8}"/>
              </a:ext>
            </a:extLst>
          </p:cNvPr>
          <p:cNvSpPr/>
          <p:nvPr/>
        </p:nvSpPr>
        <p:spPr>
          <a:xfrm>
            <a:off x="7823200" y="2440211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BB401BC0-9A09-0D41-8BEC-FADAEE3FE91F}"/>
              </a:ext>
            </a:extLst>
          </p:cNvPr>
          <p:cNvSpPr/>
          <p:nvPr/>
        </p:nvSpPr>
        <p:spPr>
          <a:xfrm>
            <a:off x="7823200" y="2803954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CEBF159E-0483-7841-ACF3-5D7AF5147E4A}"/>
              </a:ext>
            </a:extLst>
          </p:cNvPr>
          <p:cNvSpPr/>
          <p:nvPr/>
        </p:nvSpPr>
        <p:spPr>
          <a:xfrm>
            <a:off x="8617163" y="3679372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FDB69090-BF2F-2D49-BE5E-0B4E1E8BB0EA}"/>
              </a:ext>
            </a:extLst>
          </p:cNvPr>
          <p:cNvSpPr/>
          <p:nvPr/>
        </p:nvSpPr>
        <p:spPr>
          <a:xfrm>
            <a:off x="8231854" y="3272220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C3C8D781-1151-8543-889B-625C7BA3954C}"/>
              </a:ext>
            </a:extLst>
          </p:cNvPr>
          <p:cNvSpPr/>
          <p:nvPr/>
        </p:nvSpPr>
        <p:spPr>
          <a:xfrm>
            <a:off x="7832417" y="3668274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xmlns="" id="{07359E61-C5BC-C242-BE41-CB5B16DCDB78}"/>
              </a:ext>
            </a:extLst>
          </p:cNvPr>
          <p:cNvSpPr/>
          <p:nvPr/>
        </p:nvSpPr>
        <p:spPr>
          <a:xfrm>
            <a:off x="8273839" y="3690818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E4C4FC09-985B-D443-9A21-E0F825BEDB58}"/>
              </a:ext>
            </a:extLst>
          </p:cNvPr>
          <p:cNvSpPr/>
          <p:nvPr/>
        </p:nvSpPr>
        <p:spPr>
          <a:xfrm>
            <a:off x="8236163" y="4164488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06681F40-43A5-BB40-B791-5DC9EC76CCE9}"/>
              </a:ext>
            </a:extLst>
          </p:cNvPr>
          <p:cNvSpPr/>
          <p:nvPr/>
        </p:nvSpPr>
        <p:spPr>
          <a:xfrm>
            <a:off x="8617163" y="3272219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37AAB603-FAC3-CA48-9FBD-45D629B6639B}"/>
              </a:ext>
            </a:extLst>
          </p:cNvPr>
          <p:cNvSpPr/>
          <p:nvPr/>
        </p:nvSpPr>
        <p:spPr>
          <a:xfrm>
            <a:off x="8639909" y="4148919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C33B2A1C-2148-034B-90BC-D728299550DB}"/>
              </a:ext>
            </a:extLst>
          </p:cNvPr>
          <p:cNvSpPr/>
          <p:nvPr/>
        </p:nvSpPr>
        <p:spPr>
          <a:xfrm>
            <a:off x="9867051" y="2802671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EE91588B-2D04-9441-A870-006E236F6580}"/>
              </a:ext>
            </a:extLst>
          </p:cNvPr>
          <p:cNvSpPr/>
          <p:nvPr/>
        </p:nvSpPr>
        <p:spPr>
          <a:xfrm>
            <a:off x="9058585" y="3679373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xmlns="" id="{34DE11B8-8908-DD43-B4B1-06A799F3AE27}"/>
              </a:ext>
            </a:extLst>
          </p:cNvPr>
          <p:cNvSpPr/>
          <p:nvPr/>
        </p:nvSpPr>
        <p:spPr>
          <a:xfrm>
            <a:off x="9058585" y="3270658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C4ECB8CF-0E27-6040-B71F-C280F5B0DB24}"/>
              </a:ext>
            </a:extLst>
          </p:cNvPr>
          <p:cNvSpPr/>
          <p:nvPr/>
        </p:nvSpPr>
        <p:spPr>
          <a:xfrm>
            <a:off x="9044357" y="2814522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9667A14B-0DEF-D946-9D26-AF6E00615D75}"/>
              </a:ext>
            </a:extLst>
          </p:cNvPr>
          <p:cNvSpPr/>
          <p:nvPr/>
        </p:nvSpPr>
        <p:spPr>
          <a:xfrm>
            <a:off x="9477131" y="3690818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xmlns="" id="{7915841C-F1CE-C14E-A379-F60378043715}"/>
              </a:ext>
            </a:extLst>
          </p:cNvPr>
          <p:cNvSpPr/>
          <p:nvPr/>
        </p:nvSpPr>
        <p:spPr>
          <a:xfrm>
            <a:off x="9443213" y="2802671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xmlns="" id="{D3B00DE3-E18D-3646-8A9B-7F23AC6976F4}"/>
              </a:ext>
            </a:extLst>
          </p:cNvPr>
          <p:cNvSpPr/>
          <p:nvPr/>
        </p:nvSpPr>
        <p:spPr>
          <a:xfrm>
            <a:off x="8620519" y="2354320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xmlns="" id="{840FE8AF-B999-1542-9192-A95D149E533D}"/>
              </a:ext>
            </a:extLst>
          </p:cNvPr>
          <p:cNvCxnSpPr>
            <a:cxnSpLocks/>
            <a:endCxn id="11" idx="4"/>
          </p:cNvCxnSpPr>
          <p:nvPr/>
        </p:nvCxnSpPr>
        <p:spPr>
          <a:xfrm flipH="1" flipV="1">
            <a:off x="7934569" y="2653790"/>
            <a:ext cx="7746" cy="14888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xmlns="" id="{0B9A8357-64B7-A046-BF0A-6B66C7A5E8FF}"/>
              </a:ext>
            </a:extLst>
          </p:cNvPr>
          <p:cNvCxnSpPr>
            <a:cxnSpLocks/>
            <a:endCxn id="26" idx="4"/>
          </p:cNvCxnSpPr>
          <p:nvPr/>
        </p:nvCxnSpPr>
        <p:spPr>
          <a:xfrm flipV="1">
            <a:off x="7975065" y="2567899"/>
            <a:ext cx="756823" cy="110122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xmlns="" id="{38E1AFDE-1228-AF4F-8976-271A9F8E8837}"/>
              </a:ext>
            </a:extLst>
          </p:cNvPr>
          <p:cNvCxnSpPr>
            <a:cxnSpLocks/>
            <a:stCxn id="8" idx="7"/>
          </p:cNvCxnSpPr>
          <p:nvPr/>
        </p:nvCxnSpPr>
        <p:spPr>
          <a:xfrm flipV="1">
            <a:off x="8013319" y="2992929"/>
            <a:ext cx="251303" cy="31057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xmlns="" id="{9DBC5640-47B3-2144-A098-EDFD3861EE4B}"/>
              </a:ext>
            </a:extLst>
          </p:cNvPr>
          <p:cNvCxnSpPr>
            <a:cxnSpLocks/>
            <a:endCxn id="13" idx="3"/>
          </p:cNvCxnSpPr>
          <p:nvPr/>
        </p:nvCxnSpPr>
        <p:spPr>
          <a:xfrm flipV="1">
            <a:off x="8360404" y="3861673"/>
            <a:ext cx="289378" cy="30236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xmlns="" id="{A5B9300E-B881-C240-B943-21B37D2ED865}"/>
              </a:ext>
            </a:extLst>
          </p:cNvPr>
          <p:cNvCxnSpPr>
            <a:cxnSpLocks/>
          </p:cNvCxnSpPr>
          <p:nvPr/>
        </p:nvCxnSpPr>
        <p:spPr>
          <a:xfrm flipV="1">
            <a:off x="8394318" y="2992929"/>
            <a:ext cx="251303" cy="31057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xmlns="" id="{5CBDAB37-FBBD-0D40-873A-593B14FB174A}"/>
              </a:ext>
            </a:extLst>
          </p:cNvPr>
          <p:cNvCxnSpPr>
            <a:cxnSpLocks/>
          </p:cNvCxnSpPr>
          <p:nvPr/>
        </p:nvCxnSpPr>
        <p:spPr>
          <a:xfrm flipV="1">
            <a:off x="8407845" y="3445405"/>
            <a:ext cx="251303" cy="31057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xmlns="" id="{FDAFD729-BA1C-CC46-9901-8E30D8439AC5}"/>
              </a:ext>
            </a:extLst>
          </p:cNvPr>
          <p:cNvCxnSpPr>
            <a:cxnSpLocks/>
            <a:endCxn id="23" idx="3"/>
          </p:cNvCxnSpPr>
          <p:nvPr/>
        </p:nvCxnSpPr>
        <p:spPr>
          <a:xfrm flipV="1">
            <a:off x="8000105" y="2996823"/>
            <a:ext cx="1076871" cy="124028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xmlns="" id="{7E078F1C-2795-7D4E-9C99-C56888728D68}"/>
              </a:ext>
            </a:extLst>
          </p:cNvPr>
          <p:cNvCxnSpPr>
            <a:cxnSpLocks/>
          </p:cNvCxnSpPr>
          <p:nvPr/>
        </p:nvCxnSpPr>
        <p:spPr>
          <a:xfrm flipV="1">
            <a:off x="8786230" y="3875222"/>
            <a:ext cx="289378" cy="30236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12306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3701BF9-98C6-E54E-833B-259F57276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Last exercise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xmlns="" id="{9F5E7201-42B7-A04B-A7C6-A4251364FA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6985000" cy="16002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xmlns="" id="{3AB1004F-9AB6-A948-95E6-8A7BE145A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101731"/>
            <a:ext cx="6438900" cy="2413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xmlns="" id="{40B1E137-5C05-6F44-822C-A8E7431D9BA2}"/>
              </a:ext>
            </a:extLst>
          </p:cNvPr>
          <p:cNvSpPr/>
          <p:nvPr/>
        </p:nvSpPr>
        <p:spPr>
          <a:xfrm>
            <a:off x="7832417" y="4148919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B16780B6-9ACB-9640-A4E2-B8D5E4595101}"/>
              </a:ext>
            </a:extLst>
          </p:cNvPr>
          <p:cNvSpPr/>
          <p:nvPr/>
        </p:nvSpPr>
        <p:spPr>
          <a:xfrm>
            <a:off x="7823200" y="3272221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8CD34993-5008-1743-A257-6AA924BEEDFB}"/>
              </a:ext>
            </a:extLst>
          </p:cNvPr>
          <p:cNvSpPr/>
          <p:nvPr/>
        </p:nvSpPr>
        <p:spPr>
          <a:xfrm>
            <a:off x="8231854" y="2815053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xmlns="" id="{440B6B50-78BC-D047-8697-FC0654043800}"/>
              </a:ext>
            </a:extLst>
          </p:cNvPr>
          <p:cNvSpPr/>
          <p:nvPr/>
        </p:nvSpPr>
        <p:spPr>
          <a:xfrm>
            <a:off x="8620519" y="2802672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17079572-8CF7-7F49-9763-B41D56FE87F8}"/>
              </a:ext>
            </a:extLst>
          </p:cNvPr>
          <p:cNvSpPr/>
          <p:nvPr/>
        </p:nvSpPr>
        <p:spPr>
          <a:xfrm>
            <a:off x="7823200" y="2440211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BB401BC0-9A09-0D41-8BEC-FADAEE3FE91F}"/>
              </a:ext>
            </a:extLst>
          </p:cNvPr>
          <p:cNvSpPr/>
          <p:nvPr/>
        </p:nvSpPr>
        <p:spPr>
          <a:xfrm>
            <a:off x="7823200" y="2803954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CEBF159E-0483-7841-ACF3-5D7AF5147E4A}"/>
              </a:ext>
            </a:extLst>
          </p:cNvPr>
          <p:cNvSpPr/>
          <p:nvPr/>
        </p:nvSpPr>
        <p:spPr>
          <a:xfrm>
            <a:off x="8617163" y="3679372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FDB69090-BF2F-2D49-BE5E-0B4E1E8BB0EA}"/>
              </a:ext>
            </a:extLst>
          </p:cNvPr>
          <p:cNvSpPr/>
          <p:nvPr/>
        </p:nvSpPr>
        <p:spPr>
          <a:xfrm>
            <a:off x="8231854" y="3272220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C3C8D781-1151-8543-889B-625C7BA3954C}"/>
              </a:ext>
            </a:extLst>
          </p:cNvPr>
          <p:cNvSpPr/>
          <p:nvPr/>
        </p:nvSpPr>
        <p:spPr>
          <a:xfrm>
            <a:off x="7832417" y="3668274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xmlns="" id="{07359E61-C5BC-C242-BE41-CB5B16DCDB78}"/>
              </a:ext>
            </a:extLst>
          </p:cNvPr>
          <p:cNvSpPr/>
          <p:nvPr/>
        </p:nvSpPr>
        <p:spPr>
          <a:xfrm>
            <a:off x="8273839" y="3690818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E4C4FC09-985B-D443-9A21-E0F825BEDB58}"/>
              </a:ext>
            </a:extLst>
          </p:cNvPr>
          <p:cNvSpPr/>
          <p:nvPr/>
        </p:nvSpPr>
        <p:spPr>
          <a:xfrm>
            <a:off x="8236163" y="4164488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06681F40-43A5-BB40-B791-5DC9EC76CCE9}"/>
              </a:ext>
            </a:extLst>
          </p:cNvPr>
          <p:cNvSpPr/>
          <p:nvPr/>
        </p:nvSpPr>
        <p:spPr>
          <a:xfrm>
            <a:off x="8617163" y="3272219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37AAB603-FAC3-CA48-9FBD-45D629B6639B}"/>
              </a:ext>
            </a:extLst>
          </p:cNvPr>
          <p:cNvSpPr/>
          <p:nvPr/>
        </p:nvSpPr>
        <p:spPr>
          <a:xfrm>
            <a:off x="8639909" y="4148919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C33B2A1C-2148-034B-90BC-D728299550DB}"/>
              </a:ext>
            </a:extLst>
          </p:cNvPr>
          <p:cNvSpPr/>
          <p:nvPr/>
        </p:nvSpPr>
        <p:spPr>
          <a:xfrm>
            <a:off x="9867051" y="2802671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EE91588B-2D04-9441-A870-006E236F6580}"/>
              </a:ext>
            </a:extLst>
          </p:cNvPr>
          <p:cNvSpPr/>
          <p:nvPr/>
        </p:nvSpPr>
        <p:spPr>
          <a:xfrm>
            <a:off x="9058585" y="3679373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xmlns="" id="{34DE11B8-8908-DD43-B4B1-06A799F3AE27}"/>
              </a:ext>
            </a:extLst>
          </p:cNvPr>
          <p:cNvSpPr/>
          <p:nvPr/>
        </p:nvSpPr>
        <p:spPr>
          <a:xfrm>
            <a:off x="9058585" y="3270658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C4ECB8CF-0E27-6040-B71F-C280F5B0DB24}"/>
              </a:ext>
            </a:extLst>
          </p:cNvPr>
          <p:cNvSpPr/>
          <p:nvPr/>
        </p:nvSpPr>
        <p:spPr>
          <a:xfrm>
            <a:off x="9044357" y="2814522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9667A14B-0DEF-D946-9D26-AF6E00615D75}"/>
              </a:ext>
            </a:extLst>
          </p:cNvPr>
          <p:cNvSpPr/>
          <p:nvPr/>
        </p:nvSpPr>
        <p:spPr>
          <a:xfrm>
            <a:off x="9477131" y="3690818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xmlns="" id="{7915841C-F1CE-C14E-A379-F60378043715}"/>
              </a:ext>
            </a:extLst>
          </p:cNvPr>
          <p:cNvSpPr/>
          <p:nvPr/>
        </p:nvSpPr>
        <p:spPr>
          <a:xfrm>
            <a:off x="9443213" y="2802671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xmlns="" id="{D3B00DE3-E18D-3646-8A9B-7F23AC6976F4}"/>
              </a:ext>
            </a:extLst>
          </p:cNvPr>
          <p:cNvSpPr/>
          <p:nvPr/>
        </p:nvSpPr>
        <p:spPr>
          <a:xfrm>
            <a:off x="8620519" y="2354320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xmlns="" id="{840FE8AF-B999-1542-9192-A95D149E533D}"/>
              </a:ext>
            </a:extLst>
          </p:cNvPr>
          <p:cNvCxnSpPr>
            <a:cxnSpLocks/>
            <a:endCxn id="25" idx="2"/>
          </p:cNvCxnSpPr>
          <p:nvPr/>
        </p:nvCxnSpPr>
        <p:spPr>
          <a:xfrm flipV="1">
            <a:off x="9214724" y="2909461"/>
            <a:ext cx="228489" cy="118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xmlns="" id="{0B9A8357-64B7-A046-BF0A-6B66C7A5E8FF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7975065" y="2833949"/>
            <a:ext cx="1924605" cy="83517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xmlns="" id="{9DBC5640-47B3-2144-A098-EDFD3861EE4B}"/>
              </a:ext>
            </a:extLst>
          </p:cNvPr>
          <p:cNvCxnSpPr>
            <a:cxnSpLocks/>
            <a:endCxn id="24" idx="3"/>
          </p:cNvCxnSpPr>
          <p:nvPr/>
        </p:nvCxnSpPr>
        <p:spPr>
          <a:xfrm flipV="1">
            <a:off x="8839901" y="3873119"/>
            <a:ext cx="669849" cy="35278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xmlns="" id="{7E078F1C-2795-7D4E-9C99-C56888728D68}"/>
              </a:ext>
            </a:extLst>
          </p:cNvPr>
          <p:cNvCxnSpPr>
            <a:cxnSpLocks/>
          </p:cNvCxnSpPr>
          <p:nvPr/>
        </p:nvCxnSpPr>
        <p:spPr>
          <a:xfrm flipV="1">
            <a:off x="8812638" y="3412015"/>
            <a:ext cx="289378" cy="30236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8177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3701BF9-98C6-E54E-833B-259F57276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Last exercise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xmlns="" id="{9F5E7201-42B7-A04B-A7C6-A4251364FA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6985000" cy="16002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xmlns="" id="{3AB1004F-9AB6-A948-95E6-8A7BE145A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101731"/>
            <a:ext cx="6438900" cy="24130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xmlns="" id="{B6A6E419-B9AE-0142-812A-C8793FA7D580}"/>
              </a:ext>
            </a:extLst>
          </p:cNvPr>
          <p:cNvSpPr txBox="1"/>
          <p:nvPr/>
        </p:nvSpPr>
        <p:spPr>
          <a:xfrm>
            <a:off x="7064989" y="1690688"/>
            <a:ext cx="504702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Answers:</a:t>
            </a:r>
          </a:p>
          <a:p>
            <a:r>
              <a:rPr lang="en-US" i="1" dirty="0"/>
              <a:t>b) log(n)</a:t>
            </a:r>
          </a:p>
          <a:p>
            <a:r>
              <a:rPr lang="en-US" i="1" dirty="0"/>
              <a:t>c) Each node needs to learn n-1 values, </a:t>
            </a:r>
          </a:p>
          <a:p>
            <a:r>
              <a:rPr lang="en-US" i="1" dirty="0"/>
              <a:t>so it needs to receive at least n-1 messages.</a:t>
            </a:r>
          </a:p>
          <a:p>
            <a:r>
              <a:rPr lang="en-US" i="1" dirty="0"/>
              <a:t>So in total there need to be n(n-1) messages</a:t>
            </a:r>
          </a:p>
          <a:p>
            <a:r>
              <a:rPr lang="en-US" i="1" dirty="0"/>
              <a:t>received. Because every received message</a:t>
            </a:r>
          </a:p>
          <a:p>
            <a:r>
              <a:rPr lang="en-US" i="1" dirty="0"/>
              <a:t>has been sent at some point, n(n-1) need to get sent</a:t>
            </a:r>
          </a:p>
          <a:p>
            <a:r>
              <a:rPr lang="en-US" i="1" dirty="0"/>
              <a:t>which requires n-1 rounds.</a:t>
            </a:r>
          </a:p>
        </p:txBody>
      </p:sp>
    </p:spTree>
    <p:extLst>
      <p:ext uri="{BB962C8B-B14F-4D97-AF65-F5344CB8AC3E}">
        <p14:creationId xmlns:p14="http://schemas.microsoft.com/office/powerpoint/2010/main" val="35566513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69DD0400-58E4-2B41-9ABA-BD88D9B6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Scheduling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7DE51A31-E708-8743-B256-3B1909FE55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Deciding </a:t>
            </a:r>
            <a:r>
              <a:rPr lang="en-US" dirty="0"/>
              <a:t>how to allocate a single resource among multiple clients.</a:t>
            </a:r>
          </a:p>
          <a:p>
            <a:pPr lvl="1"/>
            <a:r>
              <a:rPr lang="en-US" dirty="0"/>
              <a:t>In what order</a:t>
            </a:r>
          </a:p>
          <a:p>
            <a:pPr lvl="1"/>
            <a:r>
              <a:rPr lang="en-US" dirty="0"/>
              <a:t>How long</a:t>
            </a:r>
          </a:p>
        </p:txBody>
      </p:sp>
    </p:spTree>
    <p:extLst>
      <p:ext uri="{BB962C8B-B14F-4D97-AF65-F5344CB8AC3E}">
        <p14:creationId xmlns:p14="http://schemas.microsoft.com/office/powerpoint/2010/main" val="3584454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ED560981-DACC-E240-87BF-E543CC96A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Scheduling Terminology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xmlns="" id="{40C29CD3-1F83-6F4A-A3C2-2C6530B88F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79812"/>
            <a:ext cx="10609788" cy="3082785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xmlns="" id="{1FD2C59A-B55F-FD48-9FBA-C2ED13C7F247}"/>
              </a:ext>
            </a:extLst>
          </p:cNvPr>
          <p:cNvSpPr txBox="1"/>
          <p:nvPr/>
        </p:nvSpPr>
        <p:spPr>
          <a:xfrm>
            <a:off x="5140706" y="4080933"/>
            <a:ext cx="19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= turnaround time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xmlns="" id="{5C94D141-D4A0-7C41-8696-8873F1DF1351}"/>
              </a:ext>
            </a:extLst>
          </p:cNvPr>
          <p:cNvSpPr txBox="1"/>
          <p:nvPr/>
        </p:nvSpPr>
        <p:spPr>
          <a:xfrm>
            <a:off x="1946787" y="5574890"/>
            <a:ext cx="7121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Response </a:t>
            </a:r>
            <a:r>
              <a:rPr lang="en-US" dirty="0"/>
              <a:t>time: worst case hold time (only used for interactive workloads)</a:t>
            </a:r>
          </a:p>
        </p:txBody>
      </p:sp>
    </p:spTree>
    <p:extLst>
      <p:ext uri="{BB962C8B-B14F-4D97-AF65-F5344CB8AC3E}">
        <p14:creationId xmlns:p14="http://schemas.microsoft.com/office/powerpoint/2010/main" val="38312319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85B60AA9-EF2D-D543-B3A3-A9FC9B673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Different kinds of workloads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3449B07-97DD-FA41-8DA3-C4518053A3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1" dirty="0"/>
              <a:t>Batch workload</a:t>
            </a:r>
          </a:p>
          <a:p>
            <a:pPr lvl="1"/>
            <a:r>
              <a:rPr lang="en-US" dirty="0"/>
              <a:t>“Run this job to completion and tell me when you’re done”</a:t>
            </a:r>
          </a:p>
          <a:p>
            <a:pPr lvl="1"/>
            <a:r>
              <a:rPr lang="en-US" dirty="0"/>
              <a:t>Main goals: throughput (jobs per hour), wait time, turnaround time, utilization</a:t>
            </a:r>
          </a:p>
          <a:p>
            <a:r>
              <a:rPr lang="en-US" b="1" dirty="0"/>
              <a:t>Interactive workloads</a:t>
            </a:r>
          </a:p>
          <a:p>
            <a:pPr lvl="1"/>
            <a:r>
              <a:rPr lang="en-US" dirty="0"/>
              <a:t>“Wait for external events and react before the user gets annoyed”</a:t>
            </a:r>
          </a:p>
          <a:p>
            <a:pPr lvl="1"/>
            <a:r>
              <a:rPr lang="en-US" dirty="0"/>
              <a:t>Main goals: Response time, proportionality</a:t>
            </a:r>
          </a:p>
          <a:p>
            <a:r>
              <a:rPr lang="en-US" b="1" dirty="0"/>
              <a:t>Soft </a:t>
            </a:r>
            <a:r>
              <a:rPr lang="en-US" b="1" dirty="0" err="1"/>
              <a:t>realtime</a:t>
            </a:r>
            <a:r>
              <a:rPr lang="en-US" b="1" dirty="0"/>
              <a:t> workloads</a:t>
            </a:r>
          </a:p>
          <a:p>
            <a:pPr lvl="1"/>
            <a:r>
              <a:rPr lang="en-US" dirty="0"/>
              <a:t>“This task must complete in less than 50ms” or “This program must get 10ms CPU every 50 </a:t>
            </a:r>
            <a:r>
              <a:rPr lang="en-US" dirty="0" err="1"/>
              <a:t>ms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Main goals: deadlines, guarantees, predictability</a:t>
            </a:r>
          </a:p>
          <a:p>
            <a:r>
              <a:rPr lang="en-US" b="1" dirty="0"/>
              <a:t>Hard </a:t>
            </a:r>
            <a:r>
              <a:rPr lang="en-US" b="1" dirty="0" err="1"/>
              <a:t>realtime</a:t>
            </a:r>
            <a:r>
              <a:rPr lang="en-US" b="1" dirty="0"/>
              <a:t> workloads</a:t>
            </a:r>
          </a:p>
          <a:p>
            <a:pPr lvl="1"/>
            <a:r>
              <a:rPr lang="en-US" dirty="0"/>
              <a:t>“Ensure the plane’s control surface moves correctly in response to the pilot’s actions”</a:t>
            </a:r>
          </a:p>
          <a:p>
            <a:pPr lvl="1"/>
            <a:r>
              <a:rPr lang="en-US" dirty="0"/>
              <a:t>Difficult, not covered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1957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5E4E96AC-8BF1-E941-9B0B-8E7D01066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Preemptive  vs non-preemptive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FAE6791-B80F-3B4F-BFC1-4C5AA94EA3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Preemptive: </a:t>
            </a:r>
          </a:p>
          <a:p>
            <a:pPr lvl="1"/>
            <a:r>
              <a:rPr lang="en-US" dirty="0"/>
              <a:t>Processes dispatched and </a:t>
            </a:r>
            <a:r>
              <a:rPr lang="en-US" dirty="0" err="1"/>
              <a:t>descheduled</a:t>
            </a:r>
            <a:r>
              <a:rPr lang="en-US" dirty="0"/>
              <a:t> without warning</a:t>
            </a:r>
          </a:p>
          <a:p>
            <a:r>
              <a:rPr lang="en-US" dirty="0"/>
              <a:t>Non-preemptive</a:t>
            </a:r>
          </a:p>
          <a:p>
            <a:pPr lvl="1"/>
            <a:r>
              <a:rPr lang="en-US" dirty="0"/>
              <a:t>Process explicitly has to give up the resource</a:t>
            </a:r>
          </a:p>
        </p:txBody>
      </p:sp>
    </p:spTree>
    <p:extLst>
      <p:ext uri="{BB962C8B-B14F-4D97-AF65-F5344CB8AC3E}">
        <p14:creationId xmlns:p14="http://schemas.microsoft.com/office/powerpoint/2010/main" val="317956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53D4A35-8867-854E-85BE-8C1C17E34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When scheduling decisions are made</a:t>
            </a:r>
            <a:endParaRPr lang="en-US" b="1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9C889D36-CF62-BF4C-A84F-26258F12A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running process blocks (or calls yield)</a:t>
            </a:r>
          </a:p>
          <a:p>
            <a:r>
              <a:rPr lang="en-US" dirty="0"/>
              <a:t>A blocked process unblocks</a:t>
            </a:r>
          </a:p>
          <a:p>
            <a:r>
              <a:rPr lang="en-US" dirty="0"/>
              <a:t>A running or waiting process terminates</a:t>
            </a:r>
          </a:p>
          <a:p>
            <a:r>
              <a:rPr lang="en-US" dirty="0"/>
              <a:t>An interrupt occurs (preemption)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153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450C8F7C-7DC2-E24E-A1F2-5CD5E3ADE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FIFO (Batch scheduling)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xmlns="" id="{CC4E918E-56DC-2F48-8C31-C8FF6F690D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4520" y="1359036"/>
            <a:ext cx="7697500" cy="481792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xmlns="" id="{7EF54DC0-99ED-F046-91D5-645E9D7A327C}"/>
              </a:ext>
            </a:extLst>
          </p:cNvPr>
          <p:cNvSpPr txBox="1"/>
          <p:nvPr/>
        </p:nvSpPr>
        <p:spPr>
          <a:xfrm>
            <a:off x="6268065" y="3628103"/>
            <a:ext cx="42770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xmlns="" id="{8FA372C8-4B52-DB45-BFC2-3D3A54272862}"/>
              </a:ext>
            </a:extLst>
          </p:cNvPr>
          <p:cNvSpPr/>
          <p:nvPr/>
        </p:nvSpPr>
        <p:spPr>
          <a:xfrm>
            <a:off x="1932039" y="3628103"/>
            <a:ext cx="107663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418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267AE60-B12B-F945-AEAB-7D6AEF659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Exam question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xmlns="" id="{7487A7BD-2D8A-C040-9239-2E8A93E0AE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8071" y="2003967"/>
            <a:ext cx="2445610" cy="3282214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xmlns="" id="{9BBB39B1-E8BC-CD4E-A132-019636AC9F46}"/>
              </a:ext>
            </a:extLst>
          </p:cNvPr>
          <p:cNvSpPr txBox="1"/>
          <p:nvPr/>
        </p:nvSpPr>
        <p:spPr>
          <a:xfrm>
            <a:off x="5511452" y="3645074"/>
            <a:ext cx="377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vs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xmlns="" id="{663032EF-972C-CD4F-91BC-9DA5A24CD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6827" y="1690688"/>
            <a:ext cx="2609675" cy="3693566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xmlns="" id="{B34B88BC-BF34-A145-8E74-8ED85136C045}"/>
              </a:ext>
            </a:extLst>
          </p:cNvPr>
          <p:cNvSpPr txBox="1"/>
          <p:nvPr/>
        </p:nvSpPr>
        <p:spPr>
          <a:xfrm>
            <a:off x="10086502" y="6519446"/>
            <a:ext cx="21146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8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https://hanslodge.com/clipart/8Txr4xdoc.htm</a:t>
            </a:r>
            <a:endParaRPr lang="en-US" sz="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http://</a:t>
            </a:r>
            <a:r>
              <a:rPr lang="en-US" sz="800" dirty="0" err="1">
                <a:solidFill>
                  <a:schemeClr val="bg1">
                    <a:lumMod val="85000"/>
                  </a:schemeClr>
                </a:solidFill>
              </a:rPr>
              <a:t>clipartmag.com</a:t>
            </a: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/angel-cartoon-clipart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xmlns="" id="{88B460F8-DFDA-F746-A096-DB43BDDC6AF2}"/>
              </a:ext>
            </a:extLst>
          </p:cNvPr>
          <p:cNvSpPr txBox="1"/>
          <p:nvPr/>
        </p:nvSpPr>
        <p:spPr>
          <a:xfrm>
            <a:off x="2344615" y="6013938"/>
            <a:ext cx="2744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My email: </a:t>
            </a:r>
            <a:r>
              <a:rPr lang="en-US" dirty="0" err="1" smtClean="0"/>
              <a:t>ferraric@</a:t>
            </a:r>
            <a:r>
              <a:rPr lang="en-US" dirty="0" err="1"/>
              <a:t>ethz.ch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062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A98711F-57F4-7E4C-885D-F2CEBDECA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FIFO - Problem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xmlns="" id="{F4A9241D-690D-6446-B951-F6D1BBEEEE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6440" y="1514517"/>
            <a:ext cx="7686245" cy="4662446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xmlns="" id="{4CA5093C-1B03-A740-903C-7BDC77601A08}"/>
              </a:ext>
            </a:extLst>
          </p:cNvPr>
          <p:cNvSpPr/>
          <p:nvPr/>
        </p:nvSpPr>
        <p:spPr>
          <a:xfrm>
            <a:off x="1996440" y="3495368"/>
            <a:ext cx="2944270" cy="8406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546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950E0FDE-5F96-C34E-A391-8B5CBEC88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Shortest job first (Batch scheduling)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xmlns="" id="{2E6891E7-B66B-224F-B02B-789AE602EF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93091"/>
            <a:ext cx="7670132" cy="4896803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xmlns="" id="{B178A2BC-EB78-1C40-9EBA-3D200973F598}"/>
              </a:ext>
            </a:extLst>
          </p:cNvPr>
          <p:cNvSpPr txBox="1"/>
          <p:nvPr/>
        </p:nvSpPr>
        <p:spPr>
          <a:xfrm>
            <a:off x="838200" y="5992297"/>
            <a:ext cx="4862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 With preemption: shortest remaining time first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654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8D6A4FA4-C107-484E-92DA-35F3F1018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Round robin (interactive workloads)</a:t>
            </a:r>
          </a:p>
        </p:txBody>
      </p:sp>
      <p:graphicFrame>
        <p:nvGraphicFramePr>
          <p:cNvPr id="5" name="Inhaltsplatzhalter 4">
            <a:extLst>
              <a:ext uri="{FF2B5EF4-FFF2-40B4-BE49-F238E27FC236}">
                <a16:creationId xmlns:a16="http://schemas.microsoft.com/office/drawing/2014/main" xmlns="" id="{A0A2369C-E897-304F-B828-263B0C77C8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0886509"/>
              </p:ext>
            </p:extLst>
          </p:nvPr>
        </p:nvGraphicFramePr>
        <p:xfrm>
          <a:off x="838200" y="4442935"/>
          <a:ext cx="10515600" cy="1483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51560">
                  <a:extLst>
                    <a:ext uri="{9D8B030D-6E8A-4147-A177-3AD203B41FA5}">
                      <a16:colId xmlns:a16="http://schemas.microsoft.com/office/drawing/2014/main" xmlns="" val="344809504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xmlns="" val="2809273839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xmlns="" val="2679752848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xmlns="" val="2425258374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xmlns="" val="1162174995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xmlns="" val="1758399515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xmlns="" val="2096008506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xmlns="" val="1548096188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xmlns="" val="2976520165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xmlns="" val="3866356384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64423263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97860574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0901632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2381725"/>
                  </a:ext>
                </a:extLst>
              </a:tr>
            </a:tbl>
          </a:graphicData>
        </a:graphic>
      </p:graphicFrame>
      <p:sp>
        <p:nvSpPr>
          <p:cNvPr id="6" name="Textfeld 5">
            <a:extLst>
              <a:ext uri="{FF2B5EF4-FFF2-40B4-BE49-F238E27FC236}">
                <a16:creationId xmlns:a16="http://schemas.microsoft.com/office/drawing/2014/main" xmlns="" id="{020DA93D-C8B1-784A-ACF8-2E4E9EB68153}"/>
              </a:ext>
            </a:extLst>
          </p:cNvPr>
          <p:cNvSpPr txBox="1"/>
          <p:nvPr/>
        </p:nvSpPr>
        <p:spPr>
          <a:xfrm>
            <a:off x="838200" y="1895346"/>
            <a:ext cx="70445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Maintains a queue of jobs and schedules them in order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Higher turnaround than shortest job first, but better response time (goal of interactive workloads)</a:t>
            </a:r>
          </a:p>
          <a:p>
            <a:endParaRPr lang="en-US" sz="2400" dirty="0"/>
          </a:p>
        </p:txBody>
      </p:sp>
      <p:graphicFrame>
        <p:nvGraphicFramePr>
          <p:cNvPr id="7" name="Group 100">
            <a:extLst>
              <a:ext uri="{FF2B5EF4-FFF2-40B4-BE49-F238E27FC236}">
                <a16:creationId xmlns:a16="http://schemas.microsoft.com/office/drawing/2014/main" xmlns="" id="{D385A914-44FD-AC48-B2A5-E091BDBF934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74499144"/>
              </p:ext>
            </p:extLst>
          </p:nvPr>
        </p:nvGraphicFramePr>
        <p:xfrm>
          <a:off x="7882757" y="1486931"/>
          <a:ext cx="3810000" cy="2575877"/>
        </p:xfrm>
        <a:graphic>
          <a:graphicData uri="http://schemas.openxmlformats.org/drawingml/2006/table">
            <a:tbl>
              <a:tblPr/>
              <a:tblGrid>
                <a:gridCol w="17907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0193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90487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GB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Process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GB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Execution</a:t>
                      </a:r>
                      <a:br>
                        <a:rPr kumimoji="0" lang="en-GB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</a:br>
                      <a:r>
                        <a:rPr kumimoji="0" lang="en-GB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time (</a:t>
                      </a:r>
                      <a:r>
                        <a:rPr kumimoji="0" lang="en-GB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ms</a:t>
                      </a:r>
                      <a:r>
                        <a:rPr kumimoji="0" lang="en-GB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79438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GB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A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GB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GB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B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GB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GB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C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GB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1851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654F7411-9B41-0E46-98FB-B68FB5B44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Priority Queues (interactive workloads)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xmlns="" id="{F9E4D7A2-9D33-A14E-9995-ED00BF4C3B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2160" y="1270837"/>
            <a:ext cx="7283999" cy="490612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xmlns="" id="{D85D4514-1EC3-1C4A-9BC6-FFF0279DFBB8}"/>
              </a:ext>
            </a:extLst>
          </p:cNvPr>
          <p:cNvSpPr txBox="1"/>
          <p:nvPr/>
        </p:nvSpPr>
        <p:spPr>
          <a:xfrm>
            <a:off x="899160" y="6065520"/>
            <a:ext cx="10313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Can schedule differently on different levels, </a:t>
            </a:r>
            <a:r>
              <a:rPr lang="en-US" sz="2400" dirty="0" err="1"/>
              <a:t>eg.</a:t>
            </a:r>
            <a:r>
              <a:rPr lang="en-US" sz="2400" dirty="0"/>
              <a:t> round robin and shortest job first </a:t>
            </a:r>
          </a:p>
        </p:txBody>
      </p:sp>
    </p:spTree>
    <p:extLst>
      <p:ext uri="{BB962C8B-B14F-4D97-AF65-F5344CB8AC3E}">
        <p14:creationId xmlns:p14="http://schemas.microsoft.com/office/powerpoint/2010/main" val="1966403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6EBFD1BB-C780-9345-9874-A08BC2CE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Priority Queues – Problem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04FB0A1-2137-3247-A95A-27FB5757A0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Starvation– jobs with low priority never get scheduled</a:t>
            </a:r>
          </a:p>
          <a:p>
            <a:pPr lvl="1"/>
            <a:r>
              <a:rPr lang="en-US" dirty="0"/>
              <a:t>Solution: jobs gain priority with time, so called “ageing”</a:t>
            </a:r>
          </a:p>
          <a:p>
            <a:pPr lvl="2"/>
            <a:r>
              <a:rPr lang="en-US" dirty="0"/>
              <a:t>Reset original priority after being scheduled</a:t>
            </a:r>
          </a:p>
        </p:txBody>
      </p:sp>
    </p:spTree>
    <p:extLst>
      <p:ext uri="{BB962C8B-B14F-4D97-AF65-F5344CB8AC3E}">
        <p14:creationId xmlns:p14="http://schemas.microsoft.com/office/powerpoint/2010/main" val="11262461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9">
            <a:extLst>
              <a:ext uri="{FF2B5EF4-FFF2-40B4-BE49-F238E27FC236}">
                <a16:creationId xmlns:a16="http://schemas.microsoft.com/office/drawing/2014/main" xmlns="" id="{5C606DA7-AB7D-45F0-8CCF-814154E9DD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09900" y="5105400"/>
            <a:ext cx="1438600" cy="533400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pPr algn="ctr"/>
            <a:r>
              <a:rPr lang="de-CH" dirty="0">
                <a:solidFill>
                  <a:schemeClr val="tx1"/>
                </a:solidFill>
              </a:rPr>
              <a:t>T1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099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Priority Inversion</a:t>
            </a:r>
          </a:p>
        </p:txBody>
      </p:sp>
      <p:cxnSp>
        <p:nvCxnSpPr>
          <p:cNvPr id="25" name="AutoShape 25">
            <a:extLst>
              <a:ext uri="{FF2B5EF4-FFF2-40B4-BE49-F238E27FC236}">
                <a16:creationId xmlns:a16="http://schemas.microsoft.com/office/drawing/2014/main" xmlns="" id="{B56FBA42-7E52-47A6-AA91-AD32ADFE70B7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2590800" y="1995488"/>
            <a:ext cx="0" cy="4100512"/>
          </a:xfrm>
          <a:prstGeom prst="straightConnector1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26" name="Text Box 26">
            <a:extLst>
              <a:ext uri="{FF2B5EF4-FFF2-40B4-BE49-F238E27FC236}">
                <a16:creationId xmlns:a16="http://schemas.microsoft.com/office/drawing/2014/main" xmlns="" id="{FF53CE45-93E1-4E2C-9EA2-E15341DA61D8}"/>
              </a:ext>
            </a:extLst>
          </p:cNvPr>
          <p:cNvSpPr txBox="1">
            <a:spLocks noChangeArrowheads="1"/>
          </p:cNvSpPr>
          <p:nvPr/>
        </p:nvSpPr>
        <p:spPr bwMode="auto">
          <a:xfrm rot="-5400000">
            <a:off x="1745784" y="3907632"/>
            <a:ext cx="8953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GB" dirty="0"/>
              <a:t>Priority</a:t>
            </a:r>
          </a:p>
        </p:txBody>
      </p:sp>
      <p:cxnSp>
        <p:nvCxnSpPr>
          <p:cNvPr id="28" name="AutoShape 25">
            <a:extLst>
              <a:ext uri="{FF2B5EF4-FFF2-40B4-BE49-F238E27FC236}">
                <a16:creationId xmlns:a16="http://schemas.microsoft.com/office/drawing/2014/main" xmlns="" id="{9D36C92C-B56E-443E-B953-6129BA60A604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590800" y="6096000"/>
            <a:ext cx="6324600" cy="0"/>
          </a:xfrm>
          <a:prstGeom prst="straightConnector1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33" name="Text Box 26">
            <a:extLst>
              <a:ext uri="{FF2B5EF4-FFF2-40B4-BE49-F238E27FC236}">
                <a16:creationId xmlns:a16="http://schemas.microsoft.com/office/drawing/2014/main" xmlns="" id="{31B46543-05FB-4E59-A973-27B97BE3C6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4401" y="6232416"/>
            <a:ext cx="64953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GB" dirty="0"/>
              <a:t>Time</a:t>
            </a:r>
          </a:p>
        </p:txBody>
      </p:sp>
      <p:sp>
        <p:nvSpPr>
          <p:cNvPr id="34" name="Rectangle 9">
            <a:extLst>
              <a:ext uri="{FF2B5EF4-FFF2-40B4-BE49-F238E27FC236}">
                <a16:creationId xmlns:a16="http://schemas.microsoft.com/office/drawing/2014/main" xmlns="" id="{906365F2-8BEE-4B00-8BD2-A1F0E01BF7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8501" y="2728119"/>
            <a:ext cx="2180891" cy="5334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anchor="ctr"/>
          <a:lstStyle/>
          <a:p>
            <a:pPr algn="ctr"/>
            <a:r>
              <a:rPr lang="de-CH" dirty="0"/>
              <a:t>T3</a:t>
            </a:r>
            <a:endParaRPr lang="en-GB" dirty="0"/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xmlns="" id="{E0F9BBB1-1302-4907-90B4-8CFE4214CD0C}"/>
              </a:ext>
            </a:extLst>
          </p:cNvPr>
          <p:cNvCxnSpPr/>
          <p:nvPr/>
        </p:nvCxnSpPr>
        <p:spPr>
          <a:xfrm>
            <a:off x="3581400" y="4648200"/>
            <a:ext cx="0" cy="4572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feld 31">
            <a:extLst>
              <a:ext uri="{FF2B5EF4-FFF2-40B4-BE49-F238E27FC236}">
                <a16:creationId xmlns:a16="http://schemas.microsoft.com/office/drawing/2014/main" xmlns="" id="{33E1EA78-ED89-4767-A2C9-016BD2114359}"/>
              </a:ext>
            </a:extLst>
          </p:cNvPr>
          <p:cNvSpPr txBox="1"/>
          <p:nvPr/>
        </p:nvSpPr>
        <p:spPr>
          <a:xfrm>
            <a:off x="2895601" y="4309427"/>
            <a:ext cx="1638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Takes Mutex</a:t>
            </a:r>
            <a:endParaRPr lang="en-GB" dirty="0"/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xmlns="" id="{C53505EF-C948-4D9A-A3D1-013BE09C489E}"/>
              </a:ext>
            </a:extLst>
          </p:cNvPr>
          <p:cNvCxnSpPr>
            <a:cxnSpLocks/>
          </p:cNvCxnSpPr>
          <p:nvPr/>
        </p:nvCxnSpPr>
        <p:spPr>
          <a:xfrm flipV="1">
            <a:off x="4439310" y="3261520"/>
            <a:ext cx="9190" cy="18438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xmlns="" id="{EF1741A2-EB90-41D5-B9DA-B3167DA4F6BF}"/>
              </a:ext>
            </a:extLst>
          </p:cNvPr>
          <p:cNvSpPr txBox="1"/>
          <p:nvPr/>
        </p:nvSpPr>
        <p:spPr>
          <a:xfrm rot="16200000">
            <a:off x="3578766" y="3603000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err="1"/>
              <a:t>Preemption</a:t>
            </a:r>
            <a:endParaRPr lang="en-GB" dirty="0"/>
          </a:p>
        </p:txBody>
      </p: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xmlns="" id="{CC22DDB4-4F6B-4896-B327-B026717E2632}"/>
              </a:ext>
            </a:extLst>
          </p:cNvPr>
          <p:cNvCxnSpPr>
            <a:cxnSpLocks/>
          </p:cNvCxnSpPr>
          <p:nvPr/>
        </p:nvCxnSpPr>
        <p:spPr>
          <a:xfrm>
            <a:off x="6629391" y="3261519"/>
            <a:ext cx="0" cy="6991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feld 41">
            <a:extLst>
              <a:ext uri="{FF2B5EF4-FFF2-40B4-BE49-F238E27FC236}">
                <a16:creationId xmlns:a16="http://schemas.microsoft.com/office/drawing/2014/main" xmlns="" id="{525FBA52-A832-4BC2-9C1B-F23FBC3DF3D7}"/>
              </a:ext>
            </a:extLst>
          </p:cNvPr>
          <p:cNvSpPr txBox="1"/>
          <p:nvPr/>
        </p:nvSpPr>
        <p:spPr>
          <a:xfrm>
            <a:off x="4448501" y="1687700"/>
            <a:ext cx="24186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Can not </a:t>
            </a:r>
            <a:r>
              <a:rPr lang="de-CH" dirty="0" err="1"/>
              <a:t>take</a:t>
            </a:r>
            <a:r>
              <a:rPr lang="de-CH" dirty="0"/>
              <a:t> Mutex </a:t>
            </a:r>
            <a:r>
              <a:rPr lang="de-CH" dirty="0">
                <a:sym typeface="Wingdings" panose="05000000000000000000" pitchFamily="2" charset="2"/>
              </a:rPr>
              <a:t> </a:t>
            </a:r>
            <a:r>
              <a:rPr lang="de-CH" dirty="0" err="1">
                <a:sym typeface="Wingdings" panose="05000000000000000000" pitchFamily="2" charset="2"/>
              </a:rPr>
              <a:t>blocks</a:t>
            </a:r>
            <a:r>
              <a:rPr lang="de-CH" dirty="0">
                <a:sym typeface="Wingdings" panose="05000000000000000000" pitchFamily="2" charset="2"/>
              </a:rPr>
              <a:t> and </a:t>
            </a:r>
            <a:r>
              <a:rPr lang="de-CH" dirty="0" err="1">
                <a:sym typeface="Wingdings" panose="05000000000000000000" pitchFamily="2" charset="2"/>
              </a:rPr>
              <a:t>allows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other</a:t>
            </a:r>
            <a:r>
              <a:rPr lang="de-CH" dirty="0">
                <a:sym typeface="Wingdings" panose="05000000000000000000" pitchFamily="2" charset="2"/>
              </a:rPr>
              <a:t> T2 </a:t>
            </a:r>
            <a:r>
              <a:rPr lang="de-CH" dirty="0" err="1">
                <a:sym typeface="Wingdings" panose="05000000000000000000" pitchFamily="2" charset="2"/>
              </a:rPr>
              <a:t>to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run</a:t>
            </a:r>
            <a:endParaRPr lang="en-GB" dirty="0"/>
          </a:p>
        </p:txBody>
      </p:sp>
      <p:sp>
        <p:nvSpPr>
          <p:cNvPr id="44" name="Rectangle 9">
            <a:extLst>
              <a:ext uri="{FF2B5EF4-FFF2-40B4-BE49-F238E27FC236}">
                <a16:creationId xmlns:a16="http://schemas.microsoft.com/office/drawing/2014/main" xmlns="" id="{FE694C77-CF6A-4E9B-A69A-895F3D943A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391" y="3960693"/>
            <a:ext cx="1438600" cy="53340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pPr algn="ctr"/>
            <a:r>
              <a:rPr lang="de-CH" dirty="0"/>
              <a:t>T2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4410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B18A2EB2-9C8E-3C45-B0A1-36190F36C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CPU and I/O bound tasks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xmlns="" id="{60F06F01-E1F0-5D4D-9328-7C0A7160CC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40865"/>
            <a:ext cx="868257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648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53C8B8F-8A82-5545-A8B9-1F5BC7E86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Multilevel Feedback Queues (interactive workloads)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B96937C5-00AC-B043-8E97-590833D1D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Same idea as priority queues</a:t>
            </a:r>
          </a:p>
          <a:p>
            <a:r>
              <a:rPr lang="en-US" dirty="0"/>
              <a:t>Idea: prioritize I/0 tasks	</a:t>
            </a:r>
          </a:p>
          <a:p>
            <a:pPr lvl="1"/>
            <a:r>
              <a:rPr lang="en-US" dirty="0"/>
              <a:t>Solution: use priority queue and reduce priority of processes which use their  entire quantum</a:t>
            </a:r>
          </a:p>
          <a:p>
            <a:pPr lvl="1"/>
            <a:r>
              <a:rPr lang="en-US" dirty="0"/>
              <a:t>I/0 bound processes tend to only use part of their quantum, so remain high priority</a:t>
            </a:r>
          </a:p>
        </p:txBody>
      </p:sp>
    </p:spTree>
    <p:extLst>
      <p:ext uri="{BB962C8B-B14F-4D97-AF65-F5344CB8AC3E}">
        <p14:creationId xmlns:p14="http://schemas.microsoft.com/office/powerpoint/2010/main" val="28945462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A2034AD6-E776-6B41-9B26-17EEB8748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Rate monotonic scheduling (real time scheduling)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99E76F82-7AB7-F14A-A1CA-EA937DF2BE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Schedule periodic tasks by always running task with shortest period first.</a:t>
            </a:r>
          </a:p>
          <a:p>
            <a:r>
              <a:rPr lang="en-US" dirty="0"/>
              <a:t>Will find schedule if: </a:t>
            </a:r>
          </a:p>
          <a:p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xmlns="" id="{918420E8-8C2A-4A45-851E-E190E0D6C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3240" y="2327910"/>
            <a:ext cx="4318000" cy="12573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xmlns="" id="{291F612C-9088-B24D-8631-BA18FB378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2670" y="3490436"/>
            <a:ext cx="4254500" cy="9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3597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42419E2D-8F83-044C-ABFB-5A66A3A48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Earliest deadline first (real time scheduling)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C98C6AA4-5ECA-514A-AEA9-3707627D6C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Schedule tasks with earliest deadline first </a:t>
            </a:r>
          </a:p>
          <a:p>
            <a:r>
              <a:rPr lang="en-US" dirty="0"/>
              <a:t>Will find schedule if: 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xmlns="" id="{D8F71A25-ECB7-924A-A996-1452D235B6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2750" y="2329749"/>
            <a:ext cx="2374900" cy="11176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xmlns="" id="{F7CD0EC5-B1B8-3246-912D-D79223CCEA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0400" y="3669884"/>
            <a:ext cx="4254500" cy="9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8244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AA8A8D32-3704-B34B-ACE4-65608134D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Last exercise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xmlns="" id="{D7BB4E88-1D89-154B-9E34-C244CBFC70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3359" y="1331484"/>
            <a:ext cx="4817253" cy="4895583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xmlns="" id="{C195FEBC-75B6-6649-ACA3-EAC109ABA2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72" b="1992"/>
          <a:stretch/>
        </p:blipFill>
        <p:spPr>
          <a:xfrm>
            <a:off x="5019229" y="1778696"/>
            <a:ext cx="6545954" cy="3883068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xmlns="" id="{FEDF5E4D-3031-3F41-ADDB-2960A3B934DE}"/>
              </a:ext>
            </a:extLst>
          </p:cNvPr>
          <p:cNvSpPr txBox="1"/>
          <p:nvPr/>
        </p:nvSpPr>
        <p:spPr>
          <a:xfrm>
            <a:off x="1247686" y="1623701"/>
            <a:ext cx="222191" cy="154995"/>
          </a:xfrm>
          <a:prstGeom prst="rect">
            <a:avLst/>
          </a:prstGeom>
          <a:solidFill>
            <a:schemeClr val="accent4">
              <a:lumMod val="60000"/>
              <a:lumOff val="40000"/>
              <a:alpha val="58000"/>
            </a:schemeClr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xmlns="" id="{1B024F82-20D5-F241-8879-8F5B815875B9}"/>
              </a:ext>
            </a:extLst>
          </p:cNvPr>
          <p:cNvSpPr txBox="1"/>
          <p:nvPr/>
        </p:nvSpPr>
        <p:spPr>
          <a:xfrm>
            <a:off x="3468169" y="1853013"/>
            <a:ext cx="222191" cy="154995"/>
          </a:xfrm>
          <a:prstGeom prst="rect">
            <a:avLst/>
          </a:prstGeom>
          <a:solidFill>
            <a:schemeClr val="accent4">
              <a:lumMod val="60000"/>
              <a:lumOff val="40000"/>
              <a:alpha val="58000"/>
            </a:schemeClr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xmlns="" id="{A341E5C8-26C2-654E-BD48-E66EF1F54373}"/>
              </a:ext>
            </a:extLst>
          </p:cNvPr>
          <p:cNvSpPr txBox="1"/>
          <p:nvPr/>
        </p:nvSpPr>
        <p:spPr>
          <a:xfrm>
            <a:off x="1276690" y="2592289"/>
            <a:ext cx="222191" cy="154995"/>
          </a:xfrm>
          <a:prstGeom prst="rect">
            <a:avLst/>
          </a:prstGeom>
          <a:solidFill>
            <a:schemeClr val="accent4">
              <a:lumMod val="60000"/>
              <a:lumOff val="40000"/>
              <a:alpha val="58000"/>
            </a:schemeClr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xmlns="" id="{63259968-AF0C-B740-811A-ABC1728FCADA}"/>
              </a:ext>
            </a:extLst>
          </p:cNvPr>
          <p:cNvSpPr txBox="1"/>
          <p:nvPr/>
        </p:nvSpPr>
        <p:spPr>
          <a:xfrm>
            <a:off x="3468169" y="3803882"/>
            <a:ext cx="222191" cy="154995"/>
          </a:xfrm>
          <a:prstGeom prst="rect">
            <a:avLst/>
          </a:prstGeom>
          <a:solidFill>
            <a:schemeClr val="accent4">
              <a:lumMod val="60000"/>
              <a:lumOff val="40000"/>
              <a:alpha val="58000"/>
            </a:schemeClr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xmlns="" id="{BFA178B5-B05A-0748-A277-BFFA46EC03DA}"/>
              </a:ext>
            </a:extLst>
          </p:cNvPr>
          <p:cNvSpPr txBox="1"/>
          <p:nvPr/>
        </p:nvSpPr>
        <p:spPr>
          <a:xfrm>
            <a:off x="2919094" y="2196489"/>
            <a:ext cx="277968" cy="166267"/>
          </a:xfrm>
          <a:prstGeom prst="rect">
            <a:avLst/>
          </a:prstGeom>
          <a:solidFill>
            <a:schemeClr val="accent2">
              <a:lumMod val="60000"/>
              <a:lumOff val="40000"/>
              <a:alpha val="49000"/>
            </a:schemeClr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xmlns="" id="{5D770CCE-FC1C-1940-9C6B-D2BA9613489F}"/>
              </a:ext>
            </a:extLst>
          </p:cNvPr>
          <p:cNvSpPr txBox="1"/>
          <p:nvPr/>
        </p:nvSpPr>
        <p:spPr>
          <a:xfrm>
            <a:off x="1801780" y="1967961"/>
            <a:ext cx="277968" cy="166267"/>
          </a:xfrm>
          <a:prstGeom prst="rect">
            <a:avLst/>
          </a:prstGeom>
          <a:solidFill>
            <a:schemeClr val="accent2">
              <a:lumMod val="60000"/>
              <a:lumOff val="40000"/>
              <a:alpha val="49000"/>
            </a:schemeClr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xmlns="" id="{924C2490-2436-6A4B-BFFB-6AF868491E31}"/>
              </a:ext>
            </a:extLst>
          </p:cNvPr>
          <p:cNvSpPr txBox="1"/>
          <p:nvPr/>
        </p:nvSpPr>
        <p:spPr>
          <a:xfrm>
            <a:off x="3210410" y="4050874"/>
            <a:ext cx="277968" cy="166267"/>
          </a:xfrm>
          <a:prstGeom prst="rect">
            <a:avLst/>
          </a:prstGeom>
          <a:solidFill>
            <a:schemeClr val="accent2">
              <a:lumMod val="60000"/>
              <a:lumOff val="40000"/>
              <a:alpha val="49000"/>
            </a:schemeClr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xmlns="" id="{E239AC97-B32E-0040-A0C8-32A2EF63791D}"/>
              </a:ext>
            </a:extLst>
          </p:cNvPr>
          <p:cNvSpPr txBox="1"/>
          <p:nvPr/>
        </p:nvSpPr>
        <p:spPr>
          <a:xfrm>
            <a:off x="1276690" y="2102359"/>
            <a:ext cx="371900" cy="166955"/>
          </a:xfrm>
          <a:prstGeom prst="rect">
            <a:avLst/>
          </a:prstGeom>
          <a:solidFill>
            <a:srgbClr val="FF0000">
              <a:alpha val="16000"/>
            </a:srgbClr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xmlns="" id="{DD67D71F-494C-5347-80B6-F64D114327ED}"/>
              </a:ext>
            </a:extLst>
          </p:cNvPr>
          <p:cNvSpPr txBox="1"/>
          <p:nvPr/>
        </p:nvSpPr>
        <p:spPr>
          <a:xfrm>
            <a:off x="3302428" y="2822467"/>
            <a:ext cx="371900" cy="166955"/>
          </a:xfrm>
          <a:prstGeom prst="rect">
            <a:avLst/>
          </a:prstGeom>
          <a:solidFill>
            <a:srgbClr val="FF0000">
              <a:alpha val="16000"/>
            </a:srgbClr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xmlns="" id="{C7F625D7-8186-E140-87FB-0C7F791EB570}"/>
              </a:ext>
            </a:extLst>
          </p:cNvPr>
          <p:cNvSpPr txBox="1"/>
          <p:nvPr/>
        </p:nvSpPr>
        <p:spPr>
          <a:xfrm>
            <a:off x="1648590" y="3155077"/>
            <a:ext cx="371900" cy="166955"/>
          </a:xfrm>
          <a:prstGeom prst="rect">
            <a:avLst/>
          </a:prstGeom>
          <a:solidFill>
            <a:srgbClr val="FF0000">
              <a:alpha val="16000"/>
            </a:srgbClr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xmlns="" id="{9C17549B-FF30-D141-BC9B-B63C8EF993C7}"/>
              </a:ext>
            </a:extLst>
          </p:cNvPr>
          <p:cNvSpPr txBox="1"/>
          <p:nvPr/>
        </p:nvSpPr>
        <p:spPr>
          <a:xfrm>
            <a:off x="3328665" y="4758281"/>
            <a:ext cx="371900" cy="166955"/>
          </a:xfrm>
          <a:prstGeom prst="rect">
            <a:avLst/>
          </a:prstGeom>
          <a:solidFill>
            <a:srgbClr val="FF0000">
              <a:alpha val="16000"/>
            </a:srgbClr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xmlns="" id="{F63B2914-79D2-B54D-BAC5-6A2CD9D7303B}"/>
              </a:ext>
            </a:extLst>
          </p:cNvPr>
          <p:cNvSpPr txBox="1"/>
          <p:nvPr/>
        </p:nvSpPr>
        <p:spPr>
          <a:xfrm>
            <a:off x="2916958" y="4144798"/>
            <a:ext cx="277968" cy="166267"/>
          </a:xfrm>
          <a:prstGeom prst="rect">
            <a:avLst/>
          </a:prstGeom>
          <a:solidFill>
            <a:schemeClr val="accent2">
              <a:lumMod val="60000"/>
              <a:lumOff val="40000"/>
              <a:alpha val="49000"/>
            </a:schemeClr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xmlns="" id="{B23A5FB7-1EDA-8947-9F8C-A87A133A04FF}"/>
              </a:ext>
            </a:extLst>
          </p:cNvPr>
          <p:cNvSpPr txBox="1"/>
          <p:nvPr/>
        </p:nvSpPr>
        <p:spPr>
          <a:xfrm>
            <a:off x="1414243" y="2975084"/>
            <a:ext cx="277968" cy="166267"/>
          </a:xfrm>
          <a:prstGeom prst="rect">
            <a:avLst/>
          </a:prstGeom>
          <a:solidFill>
            <a:schemeClr val="accent2">
              <a:lumMod val="60000"/>
              <a:lumOff val="40000"/>
              <a:alpha val="49000"/>
            </a:schemeClr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xmlns="" id="{8CE47C68-9A22-3143-93F0-0C0804C2CC64}"/>
              </a:ext>
            </a:extLst>
          </p:cNvPr>
          <p:cNvSpPr txBox="1"/>
          <p:nvPr/>
        </p:nvSpPr>
        <p:spPr>
          <a:xfrm>
            <a:off x="1264286" y="2795538"/>
            <a:ext cx="277968" cy="166267"/>
          </a:xfrm>
          <a:prstGeom prst="rect">
            <a:avLst/>
          </a:prstGeom>
          <a:solidFill>
            <a:schemeClr val="accent2">
              <a:lumMod val="60000"/>
              <a:lumOff val="40000"/>
              <a:alpha val="49000"/>
            </a:schemeClr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xmlns="" id="{C6E2E36E-44C2-FE4A-B5CB-4F96899D64CE}"/>
              </a:ext>
            </a:extLst>
          </p:cNvPr>
          <p:cNvSpPr txBox="1"/>
          <p:nvPr/>
        </p:nvSpPr>
        <p:spPr>
          <a:xfrm>
            <a:off x="1742522" y="2422497"/>
            <a:ext cx="277968" cy="166267"/>
          </a:xfrm>
          <a:prstGeom prst="rect">
            <a:avLst/>
          </a:prstGeom>
          <a:solidFill>
            <a:srgbClr val="7030A0">
              <a:alpha val="23000"/>
            </a:srgbClr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xmlns="" id="{85FD3587-8F36-974B-88AF-793522317A25}"/>
              </a:ext>
            </a:extLst>
          </p:cNvPr>
          <p:cNvSpPr txBox="1"/>
          <p:nvPr/>
        </p:nvSpPr>
        <p:spPr>
          <a:xfrm>
            <a:off x="3271521" y="3262742"/>
            <a:ext cx="277968" cy="166267"/>
          </a:xfrm>
          <a:prstGeom prst="rect">
            <a:avLst/>
          </a:prstGeom>
          <a:solidFill>
            <a:srgbClr val="7030A0">
              <a:alpha val="23000"/>
            </a:srgbClr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xmlns="" id="{1FAF341D-CCE7-7047-A711-C973D1140F55}"/>
              </a:ext>
            </a:extLst>
          </p:cNvPr>
          <p:cNvSpPr txBox="1"/>
          <p:nvPr/>
        </p:nvSpPr>
        <p:spPr>
          <a:xfrm>
            <a:off x="1796863" y="3388856"/>
            <a:ext cx="277968" cy="166267"/>
          </a:xfrm>
          <a:prstGeom prst="rect">
            <a:avLst/>
          </a:prstGeom>
          <a:solidFill>
            <a:srgbClr val="7030A0">
              <a:alpha val="23000"/>
            </a:srgbClr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xmlns="" id="{920B1DE7-9E9F-5E48-92F9-61B87D6CA83C}"/>
              </a:ext>
            </a:extLst>
          </p:cNvPr>
          <p:cNvSpPr txBox="1"/>
          <p:nvPr/>
        </p:nvSpPr>
        <p:spPr>
          <a:xfrm>
            <a:off x="2916958" y="5112244"/>
            <a:ext cx="277968" cy="166267"/>
          </a:xfrm>
          <a:prstGeom prst="rect">
            <a:avLst/>
          </a:prstGeom>
          <a:solidFill>
            <a:srgbClr val="7030A0">
              <a:alpha val="23000"/>
            </a:srgbClr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xmlns="" id="{A9329720-4F8E-7B4A-9F8E-A4AA7C47F945}"/>
              </a:ext>
            </a:extLst>
          </p:cNvPr>
          <p:cNvSpPr txBox="1"/>
          <p:nvPr/>
        </p:nvSpPr>
        <p:spPr>
          <a:xfrm>
            <a:off x="1451714" y="3748606"/>
            <a:ext cx="277968" cy="166267"/>
          </a:xfrm>
          <a:prstGeom prst="rect">
            <a:avLst/>
          </a:prstGeom>
          <a:solidFill>
            <a:srgbClr val="C8C0E9">
              <a:alpha val="40000"/>
            </a:srgbClr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xmlns="" id="{DA11560E-CA73-864F-9F4B-F530F6D8684F}"/>
              </a:ext>
            </a:extLst>
          </p:cNvPr>
          <p:cNvSpPr txBox="1"/>
          <p:nvPr/>
        </p:nvSpPr>
        <p:spPr>
          <a:xfrm>
            <a:off x="3396360" y="5754751"/>
            <a:ext cx="277968" cy="166267"/>
          </a:xfrm>
          <a:prstGeom prst="rect">
            <a:avLst/>
          </a:prstGeom>
          <a:solidFill>
            <a:srgbClr val="C8C0E9">
              <a:alpha val="40000"/>
            </a:srgbClr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alpha val="0"/>
                </a:schemeClr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5897118" y="1076958"/>
            <a:ext cx="619270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4875340" y="615293"/>
            <a:ext cx="59846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Exercise</a:t>
            </a:r>
            <a:r>
              <a:rPr lang="de-DE" dirty="0"/>
              <a:t>: 3 </a:t>
            </a:r>
            <a:r>
              <a:rPr lang="de-DE" dirty="0" err="1"/>
              <a:t>servers</a:t>
            </a:r>
            <a:r>
              <a:rPr lang="de-DE" dirty="0"/>
              <a:t> N1, N2, N3.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clients</a:t>
            </a:r>
            <a:r>
              <a:rPr lang="de-DE" dirty="0"/>
              <a:t> A, B</a:t>
            </a:r>
            <a:r>
              <a:rPr lang="de-DE" dirty="0" smtClean="0"/>
              <a:t>.</a:t>
            </a:r>
          </a:p>
          <a:p>
            <a:r>
              <a:rPr lang="de-DE" dirty="0" err="1" smtClean="0"/>
              <a:t>SuggestValue</a:t>
            </a:r>
            <a:r>
              <a:rPr lang="de-DE" dirty="0"/>
              <a:t>(N1, N2, a, 1, 1</a:t>
            </a:r>
            <a:r>
              <a:rPr lang="de-DE" dirty="0" smtClean="0"/>
              <a:t>) on </a:t>
            </a:r>
            <a:r>
              <a:rPr lang="de-DE" dirty="0"/>
              <a:t>A </a:t>
            </a:r>
            <a:r>
              <a:rPr lang="de-DE" dirty="0" err="1"/>
              <a:t>at</a:t>
            </a:r>
            <a:r>
              <a:rPr lang="de-DE" dirty="0"/>
              <a:t> time T0, </a:t>
            </a:r>
            <a:endParaRPr lang="de-DE" dirty="0" smtClean="0"/>
          </a:p>
          <a:p>
            <a:r>
              <a:rPr lang="de-DE" dirty="0" err="1" smtClean="0"/>
              <a:t>suggestValue</a:t>
            </a:r>
            <a:r>
              <a:rPr lang="de-DE" dirty="0"/>
              <a:t>(N2, N3, b, 2, 2) on B </a:t>
            </a:r>
            <a:r>
              <a:rPr lang="de-DE" dirty="0" err="1"/>
              <a:t>at</a:t>
            </a:r>
            <a:r>
              <a:rPr lang="de-DE" dirty="0"/>
              <a:t> time T0 + 0.5sec</a:t>
            </a:r>
          </a:p>
        </p:txBody>
      </p:sp>
    </p:spTree>
    <p:extLst>
      <p:ext uri="{BB962C8B-B14F-4D97-AF65-F5344CB8AC3E}">
        <p14:creationId xmlns:p14="http://schemas.microsoft.com/office/powerpoint/2010/main" val="3746501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is a device?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Specifically, to an OS programmer:</a:t>
            </a:r>
          </a:p>
          <a:p>
            <a:r>
              <a:rPr lang="en-US" dirty="0"/>
              <a:t>Piece of hardware visible from software</a:t>
            </a:r>
          </a:p>
          <a:p>
            <a:r>
              <a:rPr lang="en-US" dirty="0"/>
              <a:t>Occupies some location on a </a:t>
            </a:r>
            <a:r>
              <a:rPr lang="en-US" dirty="0">
                <a:solidFill>
                  <a:srgbClr val="FF0000"/>
                </a:solidFill>
              </a:rPr>
              <a:t>bus</a:t>
            </a:r>
          </a:p>
          <a:p>
            <a:r>
              <a:rPr lang="en-US" dirty="0"/>
              <a:t>Set of </a:t>
            </a:r>
            <a:r>
              <a:rPr lang="en-US" dirty="0">
                <a:solidFill>
                  <a:srgbClr val="FF0000"/>
                </a:solidFill>
              </a:rPr>
              <a:t>registers</a:t>
            </a:r>
          </a:p>
          <a:p>
            <a:pPr lvl="1"/>
            <a:r>
              <a:rPr lang="en-US" dirty="0"/>
              <a:t>Memory mapped or I/O space</a:t>
            </a:r>
          </a:p>
          <a:p>
            <a:r>
              <a:rPr lang="en-US" dirty="0"/>
              <a:t>Source of </a:t>
            </a:r>
            <a:r>
              <a:rPr lang="en-US" dirty="0">
                <a:solidFill>
                  <a:srgbClr val="FF0000"/>
                </a:solidFill>
              </a:rPr>
              <a:t>interrupts</a:t>
            </a:r>
          </a:p>
          <a:p>
            <a:r>
              <a:rPr lang="en-US" dirty="0"/>
              <a:t>May initiate </a:t>
            </a:r>
            <a:r>
              <a:rPr lang="en-US" dirty="0">
                <a:solidFill>
                  <a:srgbClr val="FF0000"/>
                </a:solidFill>
              </a:rPr>
              <a:t>Direct Memory Access </a:t>
            </a:r>
            <a:r>
              <a:rPr lang="en-US" dirty="0"/>
              <a:t>transfers</a:t>
            </a:r>
          </a:p>
        </p:txBody>
      </p:sp>
    </p:spTree>
    <p:extLst>
      <p:ext uri="{BB962C8B-B14F-4D97-AF65-F5344CB8AC3E}">
        <p14:creationId xmlns:p14="http://schemas.microsoft.com/office/powerpoint/2010/main" val="1650202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E2900F6D-948C-024A-AB1C-94387921C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Programmed I/O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xmlns="" id="{517300CB-01BE-B147-84DC-2DD8D43D9B8A}"/>
              </a:ext>
            </a:extLst>
          </p:cNvPr>
          <p:cNvSpPr/>
          <p:nvPr/>
        </p:nvSpPr>
        <p:spPr>
          <a:xfrm>
            <a:off x="2206114" y="1690688"/>
            <a:ext cx="1976284" cy="146009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Device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xmlns="" id="{EEB2AAD1-FC7A-E54E-BA96-CA6C396A3BBA}"/>
              </a:ext>
            </a:extLst>
          </p:cNvPr>
          <p:cNvSpPr/>
          <p:nvPr/>
        </p:nvSpPr>
        <p:spPr>
          <a:xfrm>
            <a:off x="8278762" y="1690688"/>
            <a:ext cx="1976284" cy="146009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CPU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xmlns="" id="{B0D164BD-6055-B94A-9D70-8591CD7313FF}"/>
              </a:ext>
            </a:extLst>
          </p:cNvPr>
          <p:cNvSpPr/>
          <p:nvPr/>
        </p:nvSpPr>
        <p:spPr>
          <a:xfrm>
            <a:off x="5319252" y="4208206"/>
            <a:ext cx="1976284" cy="146009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Memory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xmlns="" id="{41A1BDE0-382B-164A-B054-74818D78FA21}"/>
              </a:ext>
            </a:extLst>
          </p:cNvPr>
          <p:cNvCxnSpPr>
            <a:cxnSpLocks/>
          </p:cNvCxnSpPr>
          <p:nvPr/>
        </p:nvCxnSpPr>
        <p:spPr>
          <a:xfrm>
            <a:off x="3194256" y="3150778"/>
            <a:ext cx="2124996" cy="1787472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xmlns="" id="{B0225BF3-9878-6245-BD42-AAC8BB48CDA6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4182398" y="2420733"/>
            <a:ext cx="409636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xmlns="" id="{7A1487CF-8A83-F04A-A724-93B1A3520856}"/>
              </a:ext>
            </a:extLst>
          </p:cNvPr>
          <p:cNvCxnSpPr>
            <a:cxnSpLocks/>
            <a:stCxn id="5" idx="2"/>
            <a:endCxn id="6" idx="3"/>
          </p:cNvCxnSpPr>
          <p:nvPr/>
        </p:nvCxnSpPr>
        <p:spPr>
          <a:xfrm flipH="1">
            <a:off x="7295536" y="3150778"/>
            <a:ext cx="1971368" cy="17874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xmlns="" id="{8AE16618-B6DD-C248-B8CF-8028B7B30EE4}"/>
              </a:ext>
            </a:extLst>
          </p:cNvPr>
          <p:cNvSpPr txBox="1"/>
          <p:nvPr/>
        </p:nvSpPr>
        <p:spPr>
          <a:xfrm>
            <a:off x="5319252" y="1892020"/>
            <a:ext cx="1755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Programmed I/O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xmlns="" id="{6E9EE7AE-9ED9-6844-A173-A98D09CE8381}"/>
              </a:ext>
            </a:extLst>
          </p:cNvPr>
          <p:cNvSpPr txBox="1"/>
          <p:nvPr/>
        </p:nvSpPr>
        <p:spPr>
          <a:xfrm>
            <a:off x="8244674" y="4085923"/>
            <a:ext cx="1755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Programmed I/O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xmlns="" id="{59311C6C-93C6-3E48-9CB5-2669B1BAE2C0}"/>
              </a:ext>
            </a:extLst>
          </p:cNvPr>
          <p:cNvSpPr txBox="1"/>
          <p:nvPr/>
        </p:nvSpPr>
        <p:spPr>
          <a:xfrm>
            <a:off x="3550040" y="4208206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DMA</a:t>
            </a:r>
          </a:p>
        </p:txBody>
      </p:sp>
    </p:spTree>
    <p:extLst>
      <p:ext uri="{BB962C8B-B14F-4D97-AF65-F5344CB8AC3E}">
        <p14:creationId xmlns:p14="http://schemas.microsoft.com/office/powerpoint/2010/main" val="30226667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Direct Memory Access (DMA)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Avoid </a:t>
            </a:r>
            <a:r>
              <a:rPr lang="en-US" i="1" dirty="0"/>
              <a:t>programmed I/O </a:t>
            </a:r>
            <a:r>
              <a:rPr lang="en-US" dirty="0"/>
              <a:t>for lots of data (requires CPU)</a:t>
            </a:r>
          </a:p>
          <a:p>
            <a:r>
              <a:rPr lang="en-US" dirty="0"/>
              <a:t>Device needs to be able to do DMA (</a:t>
            </a:r>
            <a:r>
              <a:rPr lang="en-US" i="1" dirty="0"/>
              <a:t>DMA controller)</a:t>
            </a:r>
          </a:p>
          <a:p>
            <a:pPr lvl="1"/>
            <a:r>
              <a:rPr lang="en-US" dirty="0"/>
              <a:t>Generally built-in these days</a:t>
            </a:r>
          </a:p>
          <a:p>
            <a:r>
              <a:rPr lang="en-US" dirty="0"/>
              <a:t>Bypasses CPU to transfer data directly between I/O device and memory 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Doesn’t take up CPU </a:t>
            </a:r>
            <a:r>
              <a:rPr lang="en-US" dirty="0" smtClean="0">
                <a:solidFill>
                  <a:srgbClr val="00B050"/>
                </a:solidFill>
              </a:rPr>
              <a:t>time</a:t>
            </a:r>
            <a:endParaRPr lang="en-US" dirty="0">
              <a:solidFill>
                <a:srgbClr val="00B050"/>
              </a:solidFill>
            </a:endParaRPr>
          </a:p>
          <a:p>
            <a:pPr lvl="1"/>
            <a:r>
              <a:rPr lang="en-US" dirty="0">
                <a:solidFill>
                  <a:srgbClr val="00B050"/>
                </a:solidFill>
              </a:rPr>
              <a:t>Only one interrupt per transfer</a:t>
            </a:r>
          </a:p>
        </p:txBody>
      </p:sp>
    </p:spTree>
    <p:extLst>
      <p:ext uri="{BB962C8B-B14F-4D97-AF65-F5344CB8AC3E}">
        <p14:creationId xmlns:p14="http://schemas.microsoft.com/office/powerpoint/2010/main" val="1483799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I/O Protection</a:t>
            </a:r>
          </a:p>
        </p:txBody>
      </p:sp>
      <p:sp>
        <p:nvSpPr>
          <p:cNvPr id="1208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DMA operations can be dangerous to normal system operations because they directly access memory!</a:t>
            </a:r>
          </a:p>
          <a:p>
            <a:r>
              <a:rPr lang="en-US" dirty="0">
                <a:solidFill>
                  <a:srgbClr val="00B050"/>
                </a:solidFill>
                <a:sym typeface="Symbol"/>
              </a:rPr>
              <a:t> </a:t>
            </a:r>
            <a:r>
              <a:rPr lang="en-US" dirty="0">
                <a:solidFill>
                  <a:srgbClr val="00B050"/>
                </a:solidFill>
              </a:rPr>
              <a:t>need IOMMU (I/O Memory Management Unit) to ensure that devices only access memory that they’re supposed to access</a:t>
            </a:r>
          </a:p>
          <a:p>
            <a:r>
              <a:rPr lang="en-US" dirty="0">
                <a:solidFill>
                  <a:srgbClr val="00B050"/>
                </a:solidFill>
              </a:rPr>
              <a:t>Need to invalidate cache before transfer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pPr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701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Evolution of device I/O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Programmed I/O with polling.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Polling is too slow (CPU cycles, response latency)</a:t>
            </a:r>
          </a:p>
          <a:p>
            <a:pPr lvl="1"/>
            <a:r>
              <a:rPr lang="en-US" dirty="0">
                <a:solidFill>
                  <a:srgbClr val="00B050"/>
                </a:solidFill>
                <a:sym typeface="Symbol"/>
              </a:rPr>
              <a:t> </a:t>
            </a:r>
            <a:r>
              <a:rPr lang="en-US" dirty="0">
                <a:solidFill>
                  <a:srgbClr val="00B050"/>
                </a:solidFill>
              </a:rPr>
              <a:t>Interrupts notify CPU device needs attention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Programmed I/O with interrupts. </a:t>
            </a:r>
            <a:endParaRPr lang="en-US" dirty="0">
              <a:solidFill>
                <a:srgbClr val="00B050"/>
              </a:solidFill>
            </a:endParaRPr>
          </a:p>
          <a:p>
            <a:pPr lvl="1"/>
            <a:r>
              <a:rPr lang="en-US" dirty="0">
                <a:solidFill>
                  <a:srgbClr val="FF0000"/>
                </a:solidFill>
              </a:rPr>
              <a:t>CPU spends too much time copying data</a:t>
            </a:r>
          </a:p>
          <a:p>
            <a:pPr lvl="1"/>
            <a:r>
              <a:rPr lang="en-US" dirty="0">
                <a:solidFill>
                  <a:srgbClr val="00B050"/>
                </a:solidFill>
                <a:sym typeface="Symbol"/>
              </a:rPr>
              <a:t> DMA allows CPU and device to operate in parallel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ym typeface="Symbol"/>
              </a:rPr>
              <a:t>DMA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AS 2017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2162E-8523-4C79-92BE-5F2A981E0DFC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Devices</a:t>
            </a:r>
          </a:p>
        </p:txBody>
      </p:sp>
    </p:spTree>
    <p:extLst>
      <p:ext uri="{BB962C8B-B14F-4D97-AF65-F5344CB8AC3E}">
        <p14:creationId xmlns:p14="http://schemas.microsoft.com/office/powerpoint/2010/main" val="1956992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xmlns="" id="{F68D327A-C6BA-244A-AF20-AFA8E4A8D39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/>
                  <a:t>Both clients start with the same initial ticket numbers </a:t>
                </a:r>
                <a14:m>
                  <m:oMath xmlns:m="http://schemas.openxmlformats.org/officeDocument/2006/math" xmlns="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  = </a:t>
                </a:r>
                <a14:m>
                  <m:oMath xmlns:m="http://schemas.openxmlformats.org/officeDocument/2006/math" xmlns="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r>
                  <a:rPr lang="en-US" dirty="0"/>
                  <a:t>  and timeouts A  = B . Assume that both clients start at </a:t>
                </a:r>
                <a14:m>
                  <m:oMath xmlns:m="http://schemas.openxmlformats.org/officeDocument/2006/math" xmlns="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. What will happen?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i="1" dirty="0"/>
                  <a:t>Answer:  A possible worst-case scenario is when all clients start their attempt to execute a command (approximately) at the same time, use the same timeout and the same initial ticket number.</a:t>
                </a:r>
              </a:p>
              <a:p>
                <a:pPr marL="0" indent="0">
                  <a:buNone/>
                </a:pPr>
                <a:r>
                  <a:rPr lang="en-US" i="1" dirty="0"/>
                  <a:t>In that case it can happen that two clients always invalidate each others tickets, and no client ever succeeds with finding a majority for its proposal messages.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F68D327A-C6BA-244A-AF20-AFA8E4A8D39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32" r="-1206" b="-29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el 1">
            <a:extLst>
              <a:ext uri="{FF2B5EF4-FFF2-40B4-BE49-F238E27FC236}">
                <a16:creationId xmlns:a16="http://schemas.microsoft.com/office/drawing/2014/main" xmlns="" id="{3D6E2673-660A-634B-B672-B4CC0AA5E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Last exercise</a:t>
            </a:r>
          </a:p>
        </p:txBody>
      </p:sp>
    </p:spTree>
    <p:extLst>
      <p:ext uri="{BB962C8B-B14F-4D97-AF65-F5344CB8AC3E}">
        <p14:creationId xmlns:p14="http://schemas.microsoft.com/office/powerpoint/2010/main" val="14126178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xmlns="" id="{BB70865A-DAD0-E14D-A0B4-A571647504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5665" y="1164309"/>
            <a:ext cx="9004300" cy="4267200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xmlns="" id="{E8A614DA-39C9-9148-989F-EDEC0DC32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Last exercise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xmlns="" id="{A64B3EC9-31BB-BF4D-A69D-4219C5CA13D5}"/>
              </a:ext>
            </a:extLst>
          </p:cNvPr>
          <p:cNvSpPr txBox="1"/>
          <p:nvPr/>
        </p:nvSpPr>
        <p:spPr>
          <a:xfrm>
            <a:off x="838200" y="5584362"/>
            <a:ext cx="98524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Answers:</a:t>
            </a:r>
          </a:p>
          <a:p>
            <a:r>
              <a:rPr lang="en-US" i="1" dirty="0"/>
              <a:t> a) No, it is not beneficial since same scenario can occur: two clients get </a:t>
            </a:r>
            <a:r>
              <a:rPr lang="en-US" i="1" dirty="0" err="1"/>
              <a:t>nack</a:t>
            </a:r>
            <a:r>
              <a:rPr lang="en-US" i="1" dirty="0"/>
              <a:t>(100) and then both at the </a:t>
            </a:r>
          </a:p>
          <a:p>
            <a:r>
              <a:rPr lang="en-US" i="1" dirty="0"/>
              <a:t>same time try 101 etc.</a:t>
            </a:r>
          </a:p>
          <a:p>
            <a:r>
              <a:rPr lang="en-US" i="1" dirty="0"/>
              <a:t>b) Exponential </a:t>
            </a:r>
            <a:r>
              <a:rPr lang="en-US" i="1" dirty="0" err="1"/>
              <a:t>backoff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222005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075C055-5D5A-3147-91E1-8E3DE5B3F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/>
              <a:t>Last exercise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xmlns="" id="{F12D7C3F-D2D3-604A-85EE-46BD2A583D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53661"/>
            <a:ext cx="4328397" cy="4954087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xmlns="" id="{85DD66D1-ED99-674F-A185-05A73D0B1487}"/>
              </a:ext>
            </a:extLst>
          </p:cNvPr>
          <p:cNvSpPr/>
          <p:nvPr/>
        </p:nvSpPr>
        <p:spPr>
          <a:xfrm>
            <a:off x="6650417" y="2404150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xmlns="" id="{1A2D5F06-ED7A-4B48-B9F7-23EF91140097}"/>
              </a:ext>
            </a:extLst>
          </p:cNvPr>
          <p:cNvSpPr/>
          <p:nvPr/>
        </p:nvSpPr>
        <p:spPr>
          <a:xfrm>
            <a:off x="6890740" y="1893769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xmlns="" id="{89F1CC1D-A156-5D4D-944A-994D2EF8CA7E}"/>
              </a:ext>
            </a:extLst>
          </p:cNvPr>
          <p:cNvSpPr/>
          <p:nvPr/>
        </p:nvSpPr>
        <p:spPr>
          <a:xfrm>
            <a:off x="8060466" y="2381984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xmlns="" id="{B0802E4A-F2E5-8745-A3AC-1983C23F88C7}"/>
              </a:ext>
            </a:extLst>
          </p:cNvPr>
          <p:cNvCxnSpPr>
            <a:cxnSpLocks/>
          </p:cNvCxnSpPr>
          <p:nvPr/>
        </p:nvCxnSpPr>
        <p:spPr>
          <a:xfrm flipV="1">
            <a:off x="6809953" y="2076070"/>
            <a:ext cx="161573" cy="3280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xmlns="" id="{13A05FD8-CC1F-6049-9B4A-9C182194199F}"/>
              </a:ext>
            </a:extLst>
          </p:cNvPr>
          <p:cNvCxnSpPr>
            <a:cxnSpLocks/>
            <a:stCxn id="5" idx="6"/>
            <a:endCxn id="7" idx="2"/>
          </p:cNvCxnSpPr>
          <p:nvPr/>
        </p:nvCxnSpPr>
        <p:spPr>
          <a:xfrm flipV="1">
            <a:off x="6873155" y="2488774"/>
            <a:ext cx="1187311" cy="22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xmlns="" id="{C44EF7D7-1878-7049-8598-FF5D53A7492F}"/>
              </a:ext>
            </a:extLst>
          </p:cNvPr>
          <p:cNvCxnSpPr>
            <a:cxnSpLocks/>
            <a:stCxn id="7" idx="3"/>
            <a:endCxn id="5" idx="5"/>
          </p:cNvCxnSpPr>
          <p:nvPr/>
        </p:nvCxnSpPr>
        <p:spPr>
          <a:xfrm flipH="1">
            <a:off x="6840536" y="2564285"/>
            <a:ext cx="1252549" cy="2216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krümmte Verbindung 18">
            <a:extLst>
              <a:ext uri="{FF2B5EF4-FFF2-40B4-BE49-F238E27FC236}">
                <a16:creationId xmlns:a16="http://schemas.microsoft.com/office/drawing/2014/main" xmlns="" id="{84F01CA0-F8CF-9643-BF83-507612D7D59E}"/>
              </a:ext>
            </a:extLst>
          </p:cNvPr>
          <p:cNvCxnSpPr>
            <a:stCxn id="5" idx="4"/>
            <a:endCxn id="5" idx="2"/>
          </p:cNvCxnSpPr>
          <p:nvPr/>
        </p:nvCxnSpPr>
        <p:spPr>
          <a:xfrm rot="5400000" flipH="1">
            <a:off x="6652707" y="2508651"/>
            <a:ext cx="106789" cy="111369"/>
          </a:xfrm>
          <a:prstGeom prst="curvedConnector4">
            <a:avLst>
              <a:gd name="adj1" fmla="val -214067"/>
              <a:gd name="adj2" fmla="val 30526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krümmte Verbindung 23">
            <a:extLst>
              <a:ext uri="{FF2B5EF4-FFF2-40B4-BE49-F238E27FC236}">
                <a16:creationId xmlns:a16="http://schemas.microsoft.com/office/drawing/2014/main" xmlns="" id="{8B4F2C8F-4362-D248-9A07-4E4EC6A95BA7}"/>
              </a:ext>
            </a:extLst>
          </p:cNvPr>
          <p:cNvCxnSpPr>
            <a:stCxn id="6" idx="1"/>
            <a:endCxn id="6" idx="6"/>
          </p:cNvCxnSpPr>
          <p:nvPr/>
        </p:nvCxnSpPr>
        <p:spPr>
          <a:xfrm rot="16200000" flipH="1">
            <a:off x="6980662" y="1867744"/>
            <a:ext cx="75512" cy="190119"/>
          </a:xfrm>
          <a:prstGeom prst="curvedConnector4">
            <a:avLst>
              <a:gd name="adj1" fmla="val -344155"/>
              <a:gd name="adj2" fmla="val 22024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feil nach unten 24">
            <a:extLst>
              <a:ext uri="{FF2B5EF4-FFF2-40B4-BE49-F238E27FC236}">
                <a16:creationId xmlns:a16="http://schemas.microsoft.com/office/drawing/2014/main" xmlns="" id="{ACED3BAB-0F40-1E46-9BCB-A7495A7019F6}"/>
              </a:ext>
            </a:extLst>
          </p:cNvPr>
          <p:cNvSpPr/>
          <p:nvPr/>
        </p:nvSpPr>
        <p:spPr>
          <a:xfrm>
            <a:off x="7488981" y="2744909"/>
            <a:ext cx="386862" cy="93784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xmlns="" id="{7B1D518C-59F6-9044-825F-A07D091AD5F3}"/>
              </a:ext>
            </a:extLst>
          </p:cNvPr>
          <p:cNvSpPr/>
          <p:nvPr/>
        </p:nvSpPr>
        <p:spPr>
          <a:xfrm>
            <a:off x="6802741" y="4525152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xmlns="" id="{39310440-AC29-E74D-A55B-442B991818E4}"/>
              </a:ext>
            </a:extLst>
          </p:cNvPr>
          <p:cNvSpPr/>
          <p:nvPr/>
        </p:nvSpPr>
        <p:spPr>
          <a:xfrm>
            <a:off x="7043064" y="4014771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xmlns="" id="{40CFFDBF-0389-BB45-935D-54B184AF519C}"/>
              </a:ext>
            </a:extLst>
          </p:cNvPr>
          <p:cNvSpPr/>
          <p:nvPr/>
        </p:nvSpPr>
        <p:spPr>
          <a:xfrm>
            <a:off x="8212790" y="4502986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xmlns="" id="{81D249AD-FAE1-3D4C-B40B-66C91E10FF91}"/>
              </a:ext>
            </a:extLst>
          </p:cNvPr>
          <p:cNvCxnSpPr>
            <a:cxnSpLocks/>
            <a:stCxn id="27" idx="3"/>
            <a:endCxn id="26" idx="0"/>
          </p:cNvCxnSpPr>
          <p:nvPr/>
        </p:nvCxnSpPr>
        <p:spPr>
          <a:xfrm flipH="1">
            <a:off x="6914110" y="4197072"/>
            <a:ext cx="161573" cy="32808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xmlns="" id="{DA4F6E36-4A1C-8243-8587-44A725884157}"/>
              </a:ext>
            </a:extLst>
          </p:cNvPr>
          <p:cNvCxnSpPr>
            <a:cxnSpLocks/>
            <a:stCxn id="26" idx="6"/>
            <a:endCxn id="28" idx="2"/>
          </p:cNvCxnSpPr>
          <p:nvPr/>
        </p:nvCxnSpPr>
        <p:spPr>
          <a:xfrm flipV="1">
            <a:off x="7025479" y="4609776"/>
            <a:ext cx="1187311" cy="2216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krümmte Verbindung 31">
            <a:extLst>
              <a:ext uri="{FF2B5EF4-FFF2-40B4-BE49-F238E27FC236}">
                <a16:creationId xmlns:a16="http://schemas.microsoft.com/office/drawing/2014/main" xmlns="" id="{5CA6CC48-E08B-7044-9941-89EE31B9FC6F}"/>
              </a:ext>
            </a:extLst>
          </p:cNvPr>
          <p:cNvCxnSpPr>
            <a:cxnSpLocks/>
            <a:stCxn id="26" idx="4"/>
            <a:endCxn id="26" idx="2"/>
          </p:cNvCxnSpPr>
          <p:nvPr/>
        </p:nvCxnSpPr>
        <p:spPr>
          <a:xfrm rot="5400000" flipH="1">
            <a:off x="6805031" y="4629653"/>
            <a:ext cx="106789" cy="111369"/>
          </a:xfrm>
          <a:prstGeom prst="curvedConnector4">
            <a:avLst>
              <a:gd name="adj1" fmla="val -214067"/>
              <a:gd name="adj2" fmla="val 305264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krümmte Verbindung 32">
            <a:extLst>
              <a:ext uri="{FF2B5EF4-FFF2-40B4-BE49-F238E27FC236}">
                <a16:creationId xmlns:a16="http://schemas.microsoft.com/office/drawing/2014/main" xmlns="" id="{C7F5023E-5826-1D4E-A803-9124A17F3AEE}"/>
              </a:ext>
            </a:extLst>
          </p:cNvPr>
          <p:cNvCxnSpPr>
            <a:cxnSpLocks/>
            <a:stCxn id="27" idx="1"/>
            <a:endCxn id="27" idx="6"/>
          </p:cNvCxnSpPr>
          <p:nvPr/>
        </p:nvCxnSpPr>
        <p:spPr>
          <a:xfrm rot="16200000" flipH="1">
            <a:off x="7132986" y="3988746"/>
            <a:ext cx="75512" cy="190119"/>
          </a:xfrm>
          <a:prstGeom prst="curvedConnector4">
            <a:avLst>
              <a:gd name="adj1" fmla="val -344155"/>
              <a:gd name="adj2" fmla="val 220240"/>
            </a:avLst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xmlns="" id="{8978BE4E-EBC2-CC4D-A201-01F9C41890E6}"/>
                  </a:ext>
                </a:extLst>
              </p:cNvPr>
              <p:cNvSpPr txBox="1"/>
              <p:nvPr/>
            </p:nvSpPr>
            <p:spPr>
              <a:xfrm>
                <a:off x="7195464" y="4306183"/>
                <a:ext cx="115557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rgbClr val="FF0000"/>
                    </a:solidFill>
                  </a:rPr>
                  <a:t>Propose </a:t>
                </a:r>
                <a14:m>
                  <m:oMath xmlns:m="http://schemas.openxmlformats.org/officeDocument/2006/math" xmlns="">
                    <m:r>
                      <a:rPr lang="en-US" sz="14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⊥</m:t>
                    </m:r>
                  </m:oMath>
                </a14:m>
                <a:endParaRPr lang="en-US" sz="1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8978BE4E-EBC2-CC4D-A201-01F9C41890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95464" y="4306183"/>
                <a:ext cx="1155573" cy="307777"/>
              </a:xfrm>
              <a:prstGeom prst="rect">
                <a:avLst/>
              </a:prstGeom>
              <a:blipFill>
                <a:blip r:embed="rId3"/>
                <a:stretch>
                  <a:fillRect l="-2174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feld 38">
                <a:extLst>
                  <a:ext uri="{FF2B5EF4-FFF2-40B4-BE49-F238E27FC236}">
                    <a16:creationId xmlns:a16="http://schemas.microsoft.com/office/drawing/2014/main" xmlns="" id="{D8529A82-1E0E-D043-B61B-A66B5A02A789}"/>
                  </a:ext>
                </a:extLst>
              </p:cNvPr>
              <p:cNvSpPr txBox="1"/>
              <p:nvPr/>
            </p:nvSpPr>
            <p:spPr>
              <a:xfrm>
                <a:off x="6110229" y="4966268"/>
                <a:ext cx="115557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rgbClr val="FF0000"/>
                    </a:solidFill>
                  </a:rPr>
                  <a:t>Propose </a:t>
                </a:r>
                <a14:m>
                  <m:oMath xmlns:m="http://schemas.openxmlformats.org/officeDocument/2006/math" xmlns="">
                    <m:r>
                      <a:rPr lang="en-US" sz="14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⊥</m:t>
                    </m:r>
                  </m:oMath>
                </a14:m>
                <a:endParaRPr lang="en-US" sz="1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9" name="Textfeld 38">
                <a:extLst>
                  <a:ext uri="{FF2B5EF4-FFF2-40B4-BE49-F238E27FC236}">
                    <a16:creationId xmlns:a16="http://schemas.microsoft.com/office/drawing/2014/main" id="{D8529A82-1E0E-D043-B61B-A66B5A02A7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0229" y="4966268"/>
                <a:ext cx="1155573" cy="307777"/>
              </a:xfrm>
              <a:prstGeom prst="rect">
                <a:avLst/>
              </a:prstGeom>
              <a:blipFill>
                <a:blip r:embed="rId4"/>
                <a:stretch>
                  <a:fillRect l="-1087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0" name="Gekrümmte Verbindung 39">
            <a:extLst>
              <a:ext uri="{FF2B5EF4-FFF2-40B4-BE49-F238E27FC236}">
                <a16:creationId xmlns:a16="http://schemas.microsoft.com/office/drawing/2014/main" xmlns="" id="{451EE5D0-296F-524A-B82C-90ED7D027318}"/>
              </a:ext>
            </a:extLst>
          </p:cNvPr>
          <p:cNvCxnSpPr>
            <a:cxnSpLocks/>
          </p:cNvCxnSpPr>
          <p:nvPr/>
        </p:nvCxnSpPr>
        <p:spPr>
          <a:xfrm rot="16200000" flipH="1">
            <a:off x="8302713" y="4445683"/>
            <a:ext cx="75512" cy="190119"/>
          </a:xfrm>
          <a:prstGeom prst="curvedConnector4">
            <a:avLst>
              <a:gd name="adj1" fmla="val -344155"/>
              <a:gd name="adj2" fmla="val 22024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feld 40">
                <a:extLst>
                  <a:ext uri="{FF2B5EF4-FFF2-40B4-BE49-F238E27FC236}">
                    <a16:creationId xmlns:a16="http://schemas.microsoft.com/office/drawing/2014/main" xmlns="" id="{D918EE6F-08E6-2144-9A24-BA820FCF5A10}"/>
                  </a:ext>
                </a:extLst>
              </p:cNvPr>
              <p:cNvSpPr txBox="1"/>
              <p:nvPr/>
            </p:nvSpPr>
            <p:spPr>
              <a:xfrm>
                <a:off x="8288945" y="3965472"/>
                <a:ext cx="115557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rgbClr val="FF0000"/>
                    </a:solidFill>
                  </a:rPr>
                  <a:t>Propose </a:t>
                </a:r>
                <a14:m>
                  <m:oMath xmlns:m="http://schemas.openxmlformats.org/officeDocument/2006/math" xmlns="">
                    <m:r>
                      <a:rPr lang="en-US" sz="14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⊥</m:t>
                    </m:r>
                  </m:oMath>
                </a14:m>
                <a:endParaRPr lang="en-US" sz="1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41" name="Textfeld 40">
                <a:extLst>
                  <a:ext uri="{FF2B5EF4-FFF2-40B4-BE49-F238E27FC236}">
                    <a16:creationId xmlns:a16="http://schemas.microsoft.com/office/drawing/2014/main" id="{D918EE6F-08E6-2144-9A24-BA820FCF5A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88945" y="3965472"/>
                <a:ext cx="1155573" cy="307777"/>
              </a:xfrm>
              <a:prstGeom prst="rect">
                <a:avLst/>
              </a:prstGeom>
              <a:blipFill>
                <a:blip r:embed="rId5"/>
                <a:stretch>
                  <a:fillRect l="-1087" t="-4167" b="-208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feld 41">
                <a:extLst>
                  <a:ext uri="{FF2B5EF4-FFF2-40B4-BE49-F238E27FC236}">
                    <a16:creationId xmlns:a16="http://schemas.microsoft.com/office/drawing/2014/main" xmlns="" id="{1DACFB66-F53B-E04B-A417-A3C0379F3EC3}"/>
                  </a:ext>
                </a:extLst>
              </p:cNvPr>
              <p:cNvSpPr txBox="1"/>
              <p:nvPr/>
            </p:nvSpPr>
            <p:spPr>
              <a:xfrm>
                <a:off x="6014478" y="4126224"/>
                <a:ext cx="115557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accent1"/>
                    </a:solidFill>
                  </a:rPr>
                  <a:t>Propose </a:t>
                </a:r>
                <a14:m>
                  <m:oMath xmlns:m="http://schemas.openxmlformats.org/officeDocument/2006/math" xmlns="">
                    <m:r>
                      <a:rPr lang="de-CH" sz="1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en-US" sz="1400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42" name="Textfeld 41">
                <a:extLst>
                  <a:ext uri="{FF2B5EF4-FFF2-40B4-BE49-F238E27FC236}">
                    <a16:creationId xmlns:a16="http://schemas.microsoft.com/office/drawing/2014/main" id="{1DACFB66-F53B-E04B-A417-A3C0379F3E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4478" y="4126224"/>
                <a:ext cx="1155573" cy="307777"/>
              </a:xfrm>
              <a:prstGeom prst="rect">
                <a:avLst/>
              </a:prstGeom>
              <a:blipFill>
                <a:blip r:embed="rId6"/>
                <a:stretch>
                  <a:fillRect l="-2174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feld 42">
                <a:extLst>
                  <a:ext uri="{FF2B5EF4-FFF2-40B4-BE49-F238E27FC236}">
                    <a16:creationId xmlns:a16="http://schemas.microsoft.com/office/drawing/2014/main" xmlns="" id="{36E9044E-EB0F-0F48-BA8F-120729E5CAEF}"/>
                  </a:ext>
                </a:extLst>
              </p:cNvPr>
              <p:cNvSpPr txBox="1"/>
              <p:nvPr/>
            </p:nvSpPr>
            <p:spPr>
              <a:xfrm>
                <a:off x="6483303" y="3506410"/>
                <a:ext cx="115557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accent1"/>
                    </a:solidFill>
                  </a:rPr>
                  <a:t>Propose </a:t>
                </a:r>
                <a14:m>
                  <m:oMath xmlns:m="http://schemas.openxmlformats.org/officeDocument/2006/math" xmlns="">
                    <m:r>
                      <a:rPr lang="de-CH" sz="1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en-US" sz="1400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43" name="Textfeld 42">
                <a:extLst>
                  <a:ext uri="{FF2B5EF4-FFF2-40B4-BE49-F238E27FC236}">
                    <a16:creationId xmlns:a16="http://schemas.microsoft.com/office/drawing/2014/main" id="{36E9044E-EB0F-0F48-BA8F-120729E5CA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3303" y="3506410"/>
                <a:ext cx="1155573" cy="307777"/>
              </a:xfrm>
              <a:prstGeom prst="rect">
                <a:avLst/>
              </a:prstGeom>
              <a:blipFill>
                <a:blip r:embed="rId7"/>
                <a:stretch>
                  <a:fillRect l="-1087" t="-4167" b="-208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Pfeil nach unten 43">
            <a:extLst>
              <a:ext uri="{FF2B5EF4-FFF2-40B4-BE49-F238E27FC236}">
                <a16:creationId xmlns:a16="http://schemas.microsoft.com/office/drawing/2014/main" xmlns="" id="{C8A7A25D-5FF9-964F-8D43-AB2B716B0913}"/>
              </a:ext>
            </a:extLst>
          </p:cNvPr>
          <p:cNvSpPr/>
          <p:nvPr/>
        </p:nvSpPr>
        <p:spPr>
          <a:xfrm>
            <a:off x="7488981" y="5042819"/>
            <a:ext cx="386862" cy="93784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xmlns="" id="{1F52D07D-5D27-A940-B27A-E66D06C12E07}"/>
              </a:ext>
            </a:extLst>
          </p:cNvPr>
          <p:cNvSpPr/>
          <p:nvPr/>
        </p:nvSpPr>
        <p:spPr>
          <a:xfrm>
            <a:off x="6761786" y="6429914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xmlns="" id="{6CC9C3D7-4D09-264B-8148-D5910E63CC0D}"/>
              </a:ext>
            </a:extLst>
          </p:cNvPr>
          <p:cNvSpPr/>
          <p:nvPr/>
        </p:nvSpPr>
        <p:spPr>
          <a:xfrm>
            <a:off x="7002109" y="5919533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xmlns="" id="{2B098319-65F2-A64C-BEEC-22355BB20E73}"/>
              </a:ext>
            </a:extLst>
          </p:cNvPr>
          <p:cNvSpPr/>
          <p:nvPr/>
        </p:nvSpPr>
        <p:spPr>
          <a:xfrm>
            <a:off x="8171835" y="6407748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xmlns="" id="{9C7DD13C-2807-1648-B2F3-A2D6FC75E7CD}"/>
              </a:ext>
            </a:extLst>
          </p:cNvPr>
          <p:cNvSpPr/>
          <p:nvPr/>
        </p:nvSpPr>
        <p:spPr>
          <a:xfrm>
            <a:off x="6802741" y="955234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xmlns="" id="{AAC7CC50-D5F2-8946-BF01-E446BB6AED5D}"/>
              </a:ext>
            </a:extLst>
          </p:cNvPr>
          <p:cNvSpPr/>
          <p:nvPr/>
        </p:nvSpPr>
        <p:spPr>
          <a:xfrm>
            <a:off x="7043064" y="444853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xmlns="" id="{18FE485A-0B83-8A41-B182-2D7F934AD6FE}"/>
              </a:ext>
            </a:extLst>
          </p:cNvPr>
          <p:cNvSpPr/>
          <p:nvPr/>
        </p:nvSpPr>
        <p:spPr>
          <a:xfrm>
            <a:off x="8212790" y="933068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Pfeil nach unten 50">
            <a:extLst>
              <a:ext uri="{FF2B5EF4-FFF2-40B4-BE49-F238E27FC236}">
                <a16:creationId xmlns:a16="http://schemas.microsoft.com/office/drawing/2014/main" xmlns="" id="{E289B0A6-606E-A648-8D0B-5DA59EE6793D}"/>
              </a:ext>
            </a:extLst>
          </p:cNvPr>
          <p:cNvSpPr/>
          <p:nvPr/>
        </p:nvSpPr>
        <p:spPr>
          <a:xfrm>
            <a:off x="7488981" y="1026426"/>
            <a:ext cx="386862" cy="93784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cxnSp>
        <p:nvCxnSpPr>
          <p:cNvPr id="34" name="Gekrümmte Verbindung 33">
            <a:extLst>
              <a:ext uri="{FF2B5EF4-FFF2-40B4-BE49-F238E27FC236}">
                <a16:creationId xmlns:a16="http://schemas.microsoft.com/office/drawing/2014/main" xmlns="" id="{0E9910A8-B1FE-3545-A08D-A1C158FC4388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50389" y="2324681"/>
            <a:ext cx="75512" cy="190119"/>
          </a:xfrm>
          <a:prstGeom prst="curvedConnector4">
            <a:avLst>
              <a:gd name="adj1" fmla="val -344155"/>
              <a:gd name="adj2" fmla="val 22024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xmlns="" id="{E74B397B-D509-854F-8863-C7B51ACF14D7}"/>
              </a:ext>
            </a:extLst>
          </p:cNvPr>
          <p:cNvCxnSpPr>
            <a:cxnSpLocks/>
            <a:stCxn id="26" idx="7"/>
            <a:endCxn id="27" idx="4"/>
          </p:cNvCxnSpPr>
          <p:nvPr/>
        </p:nvCxnSpPr>
        <p:spPr>
          <a:xfrm flipV="1">
            <a:off x="6992860" y="4228350"/>
            <a:ext cx="161573" cy="3280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2025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25" grpId="0" animBg="1"/>
      <p:bldP spid="26" grpId="0" animBg="1"/>
      <p:bldP spid="27" grpId="0" animBg="1"/>
      <p:bldP spid="28" grpId="0" animBg="1"/>
      <p:bldP spid="38" grpId="0"/>
      <p:bldP spid="39" grpId="0"/>
      <p:bldP spid="41" grpId="0"/>
      <p:bldP spid="42" grpId="0"/>
      <p:bldP spid="43" grpId="0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3701BF9-98C6-E54E-833B-259F57276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Last exercise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xmlns="" id="{9F5E7201-42B7-A04B-A7C6-A4251364FA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6985000" cy="16002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xmlns="" id="{3AB1004F-9AB6-A948-95E6-8A7BE145A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101731"/>
            <a:ext cx="6438900" cy="2413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xmlns="" id="{40B1E137-5C05-6F44-822C-A8E7431D9BA2}"/>
              </a:ext>
            </a:extLst>
          </p:cNvPr>
          <p:cNvSpPr/>
          <p:nvPr/>
        </p:nvSpPr>
        <p:spPr>
          <a:xfrm>
            <a:off x="7832417" y="4148919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B16780B6-9ACB-9640-A4E2-B8D5E4595101}"/>
              </a:ext>
            </a:extLst>
          </p:cNvPr>
          <p:cNvSpPr/>
          <p:nvPr/>
        </p:nvSpPr>
        <p:spPr>
          <a:xfrm>
            <a:off x="7823200" y="3272221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8CD34993-5008-1743-A257-6AA924BEEDFB}"/>
              </a:ext>
            </a:extLst>
          </p:cNvPr>
          <p:cNvSpPr/>
          <p:nvPr/>
        </p:nvSpPr>
        <p:spPr>
          <a:xfrm>
            <a:off x="8231854" y="2815053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xmlns="" id="{440B6B50-78BC-D047-8697-FC0654043800}"/>
              </a:ext>
            </a:extLst>
          </p:cNvPr>
          <p:cNvSpPr/>
          <p:nvPr/>
        </p:nvSpPr>
        <p:spPr>
          <a:xfrm>
            <a:off x="8620519" y="2802672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17079572-8CF7-7F49-9763-B41D56FE87F8}"/>
              </a:ext>
            </a:extLst>
          </p:cNvPr>
          <p:cNvSpPr/>
          <p:nvPr/>
        </p:nvSpPr>
        <p:spPr>
          <a:xfrm>
            <a:off x="7823200" y="2440211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BB401BC0-9A09-0D41-8BEC-FADAEE3FE91F}"/>
              </a:ext>
            </a:extLst>
          </p:cNvPr>
          <p:cNvSpPr/>
          <p:nvPr/>
        </p:nvSpPr>
        <p:spPr>
          <a:xfrm>
            <a:off x="7823200" y="2803954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CEBF159E-0483-7841-ACF3-5D7AF5147E4A}"/>
              </a:ext>
            </a:extLst>
          </p:cNvPr>
          <p:cNvSpPr/>
          <p:nvPr/>
        </p:nvSpPr>
        <p:spPr>
          <a:xfrm>
            <a:off x="8617163" y="3679372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FDB69090-BF2F-2D49-BE5E-0B4E1E8BB0EA}"/>
              </a:ext>
            </a:extLst>
          </p:cNvPr>
          <p:cNvSpPr/>
          <p:nvPr/>
        </p:nvSpPr>
        <p:spPr>
          <a:xfrm>
            <a:off x="8231854" y="3272220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C3C8D781-1151-8543-889B-625C7BA3954C}"/>
              </a:ext>
            </a:extLst>
          </p:cNvPr>
          <p:cNvSpPr/>
          <p:nvPr/>
        </p:nvSpPr>
        <p:spPr>
          <a:xfrm>
            <a:off x="7832417" y="3668274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xmlns="" id="{07359E61-C5BC-C242-BE41-CB5B16DCDB78}"/>
              </a:ext>
            </a:extLst>
          </p:cNvPr>
          <p:cNvSpPr/>
          <p:nvPr/>
        </p:nvSpPr>
        <p:spPr>
          <a:xfrm>
            <a:off x="8273839" y="3690818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E4C4FC09-985B-D443-9A21-E0F825BEDB58}"/>
              </a:ext>
            </a:extLst>
          </p:cNvPr>
          <p:cNvSpPr/>
          <p:nvPr/>
        </p:nvSpPr>
        <p:spPr>
          <a:xfrm>
            <a:off x="8236163" y="4164488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06681F40-43A5-BB40-B791-5DC9EC76CCE9}"/>
              </a:ext>
            </a:extLst>
          </p:cNvPr>
          <p:cNvSpPr/>
          <p:nvPr/>
        </p:nvSpPr>
        <p:spPr>
          <a:xfrm>
            <a:off x="8617163" y="3272219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37AAB603-FAC3-CA48-9FBD-45D629B6639B}"/>
              </a:ext>
            </a:extLst>
          </p:cNvPr>
          <p:cNvSpPr/>
          <p:nvPr/>
        </p:nvSpPr>
        <p:spPr>
          <a:xfrm>
            <a:off x="8639909" y="4148919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C33B2A1C-2148-034B-90BC-D728299550DB}"/>
              </a:ext>
            </a:extLst>
          </p:cNvPr>
          <p:cNvSpPr/>
          <p:nvPr/>
        </p:nvSpPr>
        <p:spPr>
          <a:xfrm>
            <a:off x="9867051" y="2802671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EE91588B-2D04-9441-A870-006E236F6580}"/>
              </a:ext>
            </a:extLst>
          </p:cNvPr>
          <p:cNvSpPr/>
          <p:nvPr/>
        </p:nvSpPr>
        <p:spPr>
          <a:xfrm>
            <a:off x="9058585" y="3679373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xmlns="" id="{34DE11B8-8908-DD43-B4B1-06A799F3AE27}"/>
              </a:ext>
            </a:extLst>
          </p:cNvPr>
          <p:cNvSpPr/>
          <p:nvPr/>
        </p:nvSpPr>
        <p:spPr>
          <a:xfrm>
            <a:off x="9058585" y="3270658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C4ECB8CF-0E27-6040-B71F-C280F5B0DB24}"/>
              </a:ext>
            </a:extLst>
          </p:cNvPr>
          <p:cNvSpPr/>
          <p:nvPr/>
        </p:nvSpPr>
        <p:spPr>
          <a:xfrm>
            <a:off x="9044357" y="2814522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9667A14B-0DEF-D946-9D26-AF6E00615D75}"/>
              </a:ext>
            </a:extLst>
          </p:cNvPr>
          <p:cNvSpPr/>
          <p:nvPr/>
        </p:nvSpPr>
        <p:spPr>
          <a:xfrm>
            <a:off x="9477131" y="3690818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xmlns="" id="{7915841C-F1CE-C14E-A379-F60378043715}"/>
              </a:ext>
            </a:extLst>
          </p:cNvPr>
          <p:cNvSpPr/>
          <p:nvPr/>
        </p:nvSpPr>
        <p:spPr>
          <a:xfrm>
            <a:off x="9443213" y="2802671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xmlns="" id="{D3B00DE3-E18D-3646-8A9B-7F23AC6976F4}"/>
              </a:ext>
            </a:extLst>
          </p:cNvPr>
          <p:cNvSpPr/>
          <p:nvPr/>
        </p:nvSpPr>
        <p:spPr>
          <a:xfrm>
            <a:off x="8620519" y="2354320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318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3701BF9-98C6-E54E-833B-259F57276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Last exercise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xmlns="" id="{9F5E7201-42B7-A04B-A7C6-A4251364FA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6985000" cy="16002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xmlns="" id="{3AB1004F-9AB6-A948-95E6-8A7BE145A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101731"/>
            <a:ext cx="6438900" cy="2413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xmlns="" id="{40B1E137-5C05-6F44-822C-A8E7431D9BA2}"/>
              </a:ext>
            </a:extLst>
          </p:cNvPr>
          <p:cNvSpPr/>
          <p:nvPr/>
        </p:nvSpPr>
        <p:spPr>
          <a:xfrm>
            <a:off x="7832417" y="4148919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B16780B6-9ACB-9640-A4E2-B8D5E4595101}"/>
              </a:ext>
            </a:extLst>
          </p:cNvPr>
          <p:cNvSpPr/>
          <p:nvPr/>
        </p:nvSpPr>
        <p:spPr>
          <a:xfrm>
            <a:off x="7823200" y="3272221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8CD34993-5008-1743-A257-6AA924BEEDFB}"/>
              </a:ext>
            </a:extLst>
          </p:cNvPr>
          <p:cNvSpPr/>
          <p:nvPr/>
        </p:nvSpPr>
        <p:spPr>
          <a:xfrm>
            <a:off x="8231854" y="2815053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xmlns="" id="{440B6B50-78BC-D047-8697-FC0654043800}"/>
              </a:ext>
            </a:extLst>
          </p:cNvPr>
          <p:cNvSpPr/>
          <p:nvPr/>
        </p:nvSpPr>
        <p:spPr>
          <a:xfrm>
            <a:off x="8620519" y="2802672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17079572-8CF7-7F49-9763-B41D56FE87F8}"/>
              </a:ext>
            </a:extLst>
          </p:cNvPr>
          <p:cNvSpPr/>
          <p:nvPr/>
        </p:nvSpPr>
        <p:spPr>
          <a:xfrm>
            <a:off x="7823200" y="2440211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BB401BC0-9A09-0D41-8BEC-FADAEE3FE91F}"/>
              </a:ext>
            </a:extLst>
          </p:cNvPr>
          <p:cNvSpPr/>
          <p:nvPr/>
        </p:nvSpPr>
        <p:spPr>
          <a:xfrm>
            <a:off x="7823200" y="2803954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CEBF159E-0483-7841-ACF3-5D7AF5147E4A}"/>
              </a:ext>
            </a:extLst>
          </p:cNvPr>
          <p:cNvSpPr/>
          <p:nvPr/>
        </p:nvSpPr>
        <p:spPr>
          <a:xfrm>
            <a:off x="8617163" y="3679372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FDB69090-BF2F-2D49-BE5E-0B4E1E8BB0EA}"/>
              </a:ext>
            </a:extLst>
          </p:cNvPr>
          <p:cNvSpPr/>
          <p:nvPr/>
        </p:nvSpPr>
        <p:spPr>
          <a:xfrm>
            <a:off x="8231854" y="3272220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C3C8D781-1151-8543-889B-625C7BA3954C}"/>
              </a:ext>
            </a:extLst>
          </p:cNvPr>
          <p:cNvSpPr/>
          <p:nvPr/>
        </p:nvSpPr>
        <p:spPr>
          <a:xfrm>
            <a:off x="7832417" y="3668274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xmlns="" id="{07359E61-C5BC-C242-BE41-CB5B16DCDB78}"/>
              </a:ext>
            </a:extLst>
          </p:cNvPr>
          <p:cNvSpPr/>
          <p:nvPr/>
        </p:nvSpPr>
        <p:spPr>
          <a:xfrm>
            <a:off x="8273839" y="3690818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E4C4FC09-985B-D443-9A21-E0F825BEDB58}"/>
              </a:ext>
            </a:extLst>
          </p:cNvPr>
          <p:cNvSpPr/>
          <p:nvPr/>
        </p:nvSpPr>
        <p:spPr>
          <a:xfrm>
            <a:off x="8236163" y="4164488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06681F40-43A5-BB40-B791-5DC9EC76CCE9}"/>
              </a:ext>
            </a:extLst>
          </p:cNvPr>
          <p:cNvSpPr/>
          <p:nvPr/>
        </p:nvSpPr>
        <p:spPr>
          <a:xfrm>
            <a:off x="8617163" y="3272219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37AAB603-FAC3-CA48-9FBD-45D629B6639B}"/>
              </a:ext>
            </a:extLst>
          </p:cNvPr>
          <p:cNvSpPr/>
          <p:nvPr/>
        </p:nvSpPr>
        <p:spPr>
          <a:xfrm>
            <a:off x="8639909" y="4148919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C33B2A1C-2148-034B-90BC-D728299550DB}"/>
              </a:ext>
            </a:extLst>
          </p:cNvPr>
          <p:cNvSpPr/>
          <p:nvPr/>
        </p:nvSpPr>
        <p:spPr>
          <a:xfrm>
            <a:off x="9867051" y="2802671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EE91588B-2D04-9441-A870-006E236F6580}"/>
              </a:ext>
            </a:extLst>
          </p:cNvPr>
          <p:cNvSpPr/>
          <p:nvPr/>
        </p:nvSpPr>
        <p:spPr>
          <a:xfrm>
            <a:off x="9058585" y="3679373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xmlns="" id="{34DE11B8-8908-DD43-B4B1-06A799F3AE27}"/>
              </a:ext>
            </a:extLst>
          </p:cNvPr>
          <p:cNvSpPr/>
          <p:nvPr/>
        </p:nvSpPr>
        <p:spPr>
          <a:xfrm>
            <a:off x="9058585" y="3270658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C4ECB8CF-0E27-6040-B71F-C280F5B0DB24}"/>
              </a:ext>
            </a:extLst>
          </p:cNvPr>
          <p:cNvSpPr/>
          <p:nvPr/>
        </p:nvSpPr>
        <p:spPr>
          <a:xfrm>
            <a:off x="9044357" y="2814522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9667A14B-0DEF-D946-9D26-AF6E00615D75}"/>
              </a:ext>
            </a:extLst>
          </p:cNvPr>
          <p:cNvSpPr/>
          <p:nvPr/>
        </p:nvSpPr>
        <p:spPr>
          <a:xfrm>
            <a:off x="9477131" y="3690818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xmlns="" id="{7915841C-F1CE-C14E-A379-F60378043715}"/>
              </a:ext>
            </a:extLst>
          </p:cNvPr>
          <p:cNvSpPr/>
          <p:nvPr/>
        </p:nvSpPr>
        <p:spPr>
          <a:xfrm>
            <a:off x="9443213" y="2802671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xmlns="" id="{D3B00DE3-E18D-3646-8A9B-7F23AC6976F4}"/>
              </a:ext>
            </a:extLst>
          </p:cNvPr>
          <p:cNvSpPr/>
          <p:nvPr/>
        </p:nvSpPr>
        <p:spPr>
          <a:xfrm>
            <a:off x="8620519" y="2354320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xmlns="" id="{840FE8AF-B999-1542-9192-A95D149E533D}"/>
              </a:ext>
            </a:extLst>
          </p:cNvPr>
          <p:cNvCxnSpPr>
            <a:cxnSpLocks/>
            <a:stCxn id="7" idx="0"/>
            <a:endCxn id="15" idx="4"/>
          </p:cNvCxnSpPr>
          <p:nvPr/>
        </p:nvCxnSpPr>
        <p:spPr>
          <a:xfrm flipV="1">
            <a:off x="7943786" y="3881853"/>
            <a:ext cx="0" cy="26706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4436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3701BF9-98C6-E54E-833B-259F57276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Last exercise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xmlns="" id="{9F5E7201-42B7-A04B-A7C6-A4251364FA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6985000" cy="16002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xmlns="" id="{3AB1004F-9AB6-A948-95E6-8A7BE145A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101731"/>
            <a:ext cx="6438900" cy="2413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xmlns="" id="{40B1E137-5C05-6F44-822C-A8E7431D9BA2}"/>
              </a:ext>
            </a:extLst>
          </p:cNvPr>
          <p:cNvSpPr/>
          <p:nvPr/>
        </p:nvSpPr>
        <p:spPr>
          <a:xfrm>
            <a:off x="7832417" y="4148919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B16780B6-9ACB-9640-A4E2-B8D5E4595101}"/>
              </a:ext>
            </a:extLst>
          </p:cNvPr>
          <p:cNvSpPr/>
          <p:nvPr/>
        </p:nvSpPr>
        <p:spPr>
          <a:xfrm>
            <a:off x="7823200" y="3272221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8CD34993-5008-1743-A257-6AA924BEEDFB}"/>
              </a:ext>
            </a:extLst>
          </p:cNvPr>
          <p:cNvSpPr/>
          <p:nvPr/>
        </p:nvSpPr>
        <p:spPr>
          <a:xfrm>
            <a:off x="8231854" y="2815053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xmlns="" id="{440B6B50-78BC-D047-8697-FC0654043800}"/>
              </a:ext>
            </a:extLst>
          </p:cNvPr>
          <p:cNvSpPr/>
          <p:nvPr/>
        </p:nvSpPr>
        <p:spPr>
          <a:xfrm>
            <a:off x="8620519" y="2802672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17079572-8CF7-7F49-9763-B41D56FE87F8}"/>
              </a:ext>
            </a:extLst>
          </p:cNvPr>
          <p:cNvSpPr/>
          <p:nvPr/>
        </p:nvSpPr>
        <p:spPr>
          <a:xfrm>
            <a:off x="7823200" y="2440211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BB401BC0-9A09-0D41-8BEC-FADAEE3FE91F}"/>
              </a:ext>
            </a:extLst>
          </p:cNvPr>
          <p:cNvSpPr/>
          <p:nvPr/>
        </p:nvSpPr>
        <p:spPr>
          <a:xfrm>
            <a:off x="7823200" y="2803954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CEBF159E-0483-7841-ACF3-5D7AF5147E4A}"/>
              </a:ext>
            </a:extLst>
          </p:cNvPr>
          <p:cNvSpPr/>
          <p:nvPr/>
        </p:nvSpPr>
        <p:spPr>
          <a:xfrm>
            <a:off x="8617163" y="3679372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FDB69090-BF2F-2D49-BE5E-0B4E1E8BB0EA}"/>
              </a:ext>
            </a:extLst>
          </p:cNvPr>
          <p:cNvSpPr/>
          <p:nvPr/>
        </p:nvSpPr>
        <p:spPr>
          <a:xfrm>
            <a:off x="8231854" y="3272220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C3C8D781-1151-8543-889B-625C7BA3954C}"/>
              </a:ext>
            </a:extLst>
          </p:cNvPr>
          <p:cNvSpPr/>
          <p:nvPr/>
        </p:nvSpPr>
        <p:spPr>
          <a:xfrm>
            <a:off x="7832417" y="3668274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xmlns="" id="{07359E61-C5BC-C242-BE41-CB5B16DCDB78}"/>
              </a:ext>
            </a:extLst>
          </p:cNvPr>
          <p:cNvSpPr/>
          <p:nvPr/>
        </p:nvSpPr>
        <p:spPr>
          <a:xfrm>
            <a:off x="8273839" y="3690818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E4C4FC09-985B-D443-9A21-E0F825BEDB58}"/>
              </a:ext>
            </a:extLst>
          </p:cNvPr>
          <p:cNvSpPr/>
          <p:nvPr/>
        </p:nvSpPr>
        <p:spPr>
          <a:xfrm>
            <a:off x="8236163" y="4164488"/>
            <a:ext cx="222738" cy="21357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06681F40-43A5-BB40-B791-5DC9EC76CCE9}"/>
              </a:ext>
            </a:extLst>
          </p:cNvPr>
          <p:cNvSpPr/>
          <p:nvPr/>
        </p:nvSpPr>
        <p:spPr>
          <a:xfrm>
            <a:off x="8617163" y="3272219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37AAB603-FAC3-CA48-9FBD-45D629B6639B}"/>
              </a:ext>
            </a:extLst>
          </p:cNvPr>
          <p:cNvSpPr/>
          <p:nvPr/>
        </p:nvSpPr>
        <p:spPr>
          <a:xfrm>
            <a:off x="8639909" y="4148919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C33B2A1C-2148-034B-90BC-D728299550DB}"/>
              </a:ext>
            </a:extLst>
          </p:cNvPr>
          <p:cNvSpPr/>
          <p:nvPr/>
        </p:nvSpPr>
        <p:spPr>
          <a:xfrm>
            <a:off x="9867051" y="2802671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EE91588B-2D04-9441-A870-006E236F6580}"/>
              </a:ext>
            </a:extLst>
          </p:cNvPr>
          <p:cNvSpPr/>
          <p:nvPr/>
        </p:nvSpPr>
        <p:spPr>
          <a:xfrm>
            <a:off x="9058585" y="3679373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xmlns="" id="{34DE11B8-8908-DD43-B4B1-06A799F3AE27}"/>
              </a:ext>
            </a:extLst>
          </p:cNvPr>
          <p:cNvSpPr/>
          <p:nvPr/>
        </p:nvSpPr>
        <p:spPr>
          <a:xfrm>
            <a:off x="9058585" y="3270658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C4ECB8CF-0E27-6040-B71F-C280F5B0DB24}"/>
              </a:ext>
            </a:extLst>
          </p:cNvPr>
          <p:cNvSpPr/>
          <p:nvPr/>
        </p:nvSpPr>
        <p:spPr>
          <a:xfrm>
            <a:off x="9044357" y="2814522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9667A14B-0DEF-D946-9D26-AF6E00615D75}"/>
              </a:ext>
            </a:extLst>
          </p:cNvPr>
          <p:cNvSpPr/>
          <p:nvPr/>
        </p:nvSpPr>
        <p:spPr>
          <a:xfrm>
            <a:off x="9477131" y="3690818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xmlns="" id="{7915841C-F1CE-C14E-A379-F60378043715}"/>
              </a:ext>
            </a:extLst>
          </p:cNvPr>
          <p:cNvSpPr/>
          <p:nvPr/>
        </p:nvSpPr>
        <p:spPr>
          <a:xfrm>
            <a:off x="9443213" y="2802671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xmlns="" id="{D3B00DE3-E18D-3646-8A9B-7F23AC6976F4}"/>
              </a:ext>
            </a:extLst>
          </p:cNvPr>
          <p:cNvSpPr/>
          <p:nvPr/>
        </p:nvSpPr>
        <p:spPr>
          <a:xfrm>
            <a:off x="8620519" y="2354320"/>
            <a:ext cx="222738" cy="2135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xmlns="" id="{840FE8AF-B999-1542-9192-A95D149E533D}"/>
              </a:ext>
            </a:extLst>
          </p:cNvPr>
          <p:cNvCxnSpPr>
            <a:cxnSpLocks/>
          </p:cNvCxnSpPr>
          <p:nvPr/>
        </p:nvCxnSpPr>
        <p:spPr>
          <a:xfrm flipV="1">
            <a:off x="7937608" y="3461546"/>
            <a:ext cx="0" cy="26706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xmlns="" id="{0B9A8357-64B7-A046-BF0A-6B66C7A5E8FF}"/>
              </a:ext>
            </a:extLst>
          </p:cNvPr>
          <p:cNvCxnSpPr>
            <a:cxnSpLocks/>
          </p:cNvCxnSpPr>
          <p:nvPr/>
        </p:nvCxnSpPr>
        <p:spPr>
          <a:xfrm>
            <a:off x="8057666" y="4245797"/>
            <a:ext cx="17418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0565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911</Words>
  <Application>Microsoft Macintosh PowerPoint</Application>
  <PresentationFormat>Benutzerdefiniert</PresentationFormat>
  <Paragraphs>169</Paragraphs>
  <Slides>34</Slides>
  <Notes>4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35" baseType="lpstr">
      <vt:lpstr>Office</vt:lpstr>
      <vt:lpstr>Computer Systems</vt:lpstr>
      <vt:lpstr>Exam question</vt:lpstr>
      <vt:lpstr>Last exercise</vt:lpstr>
      <vt:lpstr>Last exercise</vt:lpstr>
      <vt:lpstr>Last exercise</vt:lpstr>
      <vt:lpstr>Last exercise</vt:lpstr>
      <vt:lpstr>Last exercise</vt:lpstr>
      <vt:lpstr>Last exercise</vt:lpstr>
      <vt:lpstr>Last exercise</vt:lpstr>
      <vt:lpstr>Last exercise</vt:lpstr>
      <vt:lpstr>Last exercise</vt:lpstr>
      <vt:lpstr>Last exercise</vt:lpstr>
      <vt:lpstr>Last exercise</vt:lpstr>
      <vt:lpstr>Scheduling</vt:lpstr>
      <vt:lpstr>Scheduling Terminology</vt:lpstr>
      <vt:lpstr>Different kinds of workloads</vt:lpstr>
      <vt:lpstr>Preemptive  vs non-preemptive</vt:lpstr>
      <vt:lpstr>When scheduling decisions are made</vt:lpstr>
      <vt:lpstr>FIFO (Batch scheduling)</vt:lpstr>
      <vt:lpstr>FIFO - Problem</vt:lpstr>
      <vt:lpstr>Shortest job first (Batch scheduling)</vt:lpstr>
      <vt:lpstr>Round robin (interactive workloads)</vt:lpstr>
      <vt:lpstr>Priority Queues (interactive workloads)</vt:lpstr>
      <vt:lpstr>Priority Queues – Problem</vt:lpstr>
      <vt:lpstr>Priority Inversion</vt:lpstr>
      <vt:lpstr>CPU and I/O bound tasks</vt:lpstr>
      <vt:lpstr>Multilevel Feedback Queues (interactive workloads)</vt:lpstr>
      <vt:lpstr>Rate monotonic scheduling (real time scheduling)</vt:lpstr>
      <vt:lpstr>Earliest deadline first (real time scheduling)</vt:lpstr>
      <vt:lpstr>What is a device?</vt:lpstr>
      <vt:lpstr>Programmed I/O</vt:lpstr>
      <vt:lpstr>Direct Memory Access (DMA)</vt:lpstr>
      <vt:lpstr>I/O Protection</vt:lpstr>
      <vt:lpstr>Evolution of device I/O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Systems</dc:title>
  <dc:creator>Microsoft Office-Benutzer</dc:creator>
  <cp:lastModifiedBy>Claudio Ferrari</cp:lastModifiedBy>
  <cp:revision>35</cp:revision>
  <dcterms:created xsi:type="dcterms:W3CDTF">2018-10-15T13:14:09Z</dcterms:created>
  <dcterms:modified xsi:type="dcterms:W3CDTF">2018-10-20T09:27:03Z</dcterms:modified>
</cp:coreProperties>
</file>

<file path=docProps/thumbnail.jpeg>
</file>